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2" r:id="rId1"/>
  </p:sldMasterIdLst>
  <p:sldIdLst>
    <p:sldId id="257" r:id="rId2"/>
    <p:sldId id="259" r:id="rId3"/>
    <p:sldId id="260" r:id="rId4"/>
    <p:sldId id="261" r:id="rId5"/>
    <p:sldId id="262" r:id="rId6"/>
    <p:sldId id="263" r:id="rId7"/>
    <p:sldId id="264"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2/5/2020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2/5/2020</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2/5/2020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2/5/2020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2/5/2020</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2/5/2020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2/5/2020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a:normAutofit/>
          </a:bodyPr>
          <a:lstStyle/>
          <a:p>
            <a:r>
              <a:rPr lang="en-US" dirty="0"/>
              <a:t>Roles and Responsibilities of Governors</a:t>
            </a:r>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a:normAutofit/>
          </a:bodyPr>
          <a:lstStyle/>
          <a:p>
            <a:endParaRPr lang="en-US" dirty="0"/>
          </a:p>
        </p:txBody>
      </p:sp>
      <p:sp>
        <p:nvSpPr>
          <p:cNvPr id="20" name="Rectangle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A close up of a logo&#10;&#10;Description automatically generated">
            <a:extLst>
              <a:ext uri="{FF2B5EF4-FFF2-40B4-BE49-F238E27FC236}">
                <a16:creationId xmlns:a16="http://schemas.microsoft.com/office/drawing/2014/main" id="{F1A8C364-94D4-4630-BAD0-78722F347055}"/>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AB394-0FD3-4A29-8888-FCF1E26DCAF3}"/>
              </a:ext>
            </a:extLst>
          </p:cNvPr>
          <p:cNvSpPr>
            <a:spLocks noGrp="1"/>
          </p:cNvSpPr>
          <p:nvPr>
            <p:ph type="title"/>
          </p:nvPr>
        </p:nvSpPr>
        <p:spPr/>
        <p:txBody>
          <a:bodyPr>
            <a:normAutofit/>
          </a:bodyPr>
          <a:lstStyle/>
          <a:p>
            <a:r>
              <a:rPr lang="en-GB" sz="2400" b="1" dirty="0"/>
              <a:t>The role of the Board of Governors is to manage the school with a view to providing the best possible education and educational opportunities for all of the pupils. </a:t>
            </a:r>
            <a:endParaRPr lang="en-GB" sz="2400" dirty="0"/>
          </a:p>
        </p:txBody>
      </p:sp>
      <p:sp>
        <p:nvSpPr>
          <p:cNvPr id="3" name="Content Placeholder 2">
            <a:extLst>
              <a:ext uri="{FF2B5EF4-FFF2-40B4-BE49-F238E27FC236}">
                <a16:creationId xmlns:a16="http://schemas.microsoft.com/office/drawing/2014/main" id="{B780898B-77A1-4EEA-952B-F32927BC3153}"/>
              </a:ext>
            </a:extLst>
          </p:cNvPr>
          <p:cNvSpPr>
            <a:spLocks noGrp="1"/>
          </p:cNvSpPr>
          <p:nvPr>
            <p:ph idx="1"/>
          </p:nvPr>
        </p:nvSpPr>
        <p:spPr/>
        <p:txBody>
          <a:bodyPr/>
          <a:lstStyle/>
          <a:p>
            <a:r>
              <a:rPr lang="en-GB" sz="2800" b="1" dirty="0"/>
              <a:t>This involves:</a:t>
            </a:r>
            <a:endParaRPr lang="en-GB" sz="2800" dirty="0"/>
          </a:p>
          <a:p>
            <a:pPr lvl="0"/>
            <a:r>
              <a:rPr lang="en-GB" sz="2800" b="1" dirty="0"/>
              <a:t>setting the strategic direction for the school</a:t>
            </a:r>
            <a:endParaRPr lang="en-GB" sz="2800" dirty="0"/>
          </a:p>
          <a:p>
            <a:pPr lvl="0"/>
            <a:r>
              <a:rPr lang="en-GB" sz="2800" b="1" dirty="0"/>
              <a:t>taking corporate decisions in relation to the statutory functions of the Board of Governors</a:t>
            </a:r>
            <a:endParaRPr lang="en-GB" sz="2800" dirty="0"/>
          </a:p>
          <a:p>
            <a:endParaRPr lang="en-GB" dirty="0"/>
          </a:p>
        </p:txBody>
      </p:sp>
    </p:spTree>
    <p:extLst>
      <p:ext uri="{BB962C8B-B14F-4D97-AF65-F5344CB8AC3E}">
        <p14:creationId xmlns:p14="http://schemas.microsoft.com/office/powerpoint/2010/main" val="3645311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D1C65-180D-409C-B13E-2DA3039313C8}"/>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B579F318-A63F-47CD-B814-6A8BA2459A7A}"/>
              </a:ext>
            </a:extLst>
          </p:cNvPr>
          <p:cNvSpPr>
            <a:spLocks noGrp="1"/>
          </p:cNvSpPr>
          <p:nvPr>
            <p:ph idx="1"/>
          </p:nvPr>
        </p:nvSpPr>
        <p:spPr/>
        <p:txBody>
          <a:bodyPr>
            <a:normAutofit/>
          </a:bodyPr>
          <a:lstStyle/>
          <a:p>
            <a:r>
              <a:rPr lang="en-GB" sz="2400" dirty="0"/>
              <a:t>The governing board provides strategic leadership and accountability in schools. It has three key functions:</a:t>
            </a:r>
          </a:p>
          <a:p>
            <a:r>
              <a:rPr lang="en-GB" sz="2400" dirty="0"/>
              <a:t>Overseeing the financial performance of the school and making sure its money is well spent</a:t>
            </a:r>
          </a:p>
          <a:p>
            <a:r>
              <a:rPr lang="en-GB" sz="2400" dirty="0"/>
              <a:t>Holding the headteacher to account for the educational performance of the school and its pupils</a:t>
            </a:r>
          </a:p>
          <a:p>
            <a:r>
              <a:rPr lang="en-GB" sz="2400" dirty="0"/>
              <a:t>Ensuring clarity of vision, ethos and strategic direction</a:t>
            </a:r>
          </a:p>
        </p:txBody>
      </p:sp>
    </p:spTree>
    <p:extLst>
      <p:ext uri="{BB962C8B-B14F-4D97-AF65-F5344CB8AC3E}">
        <p14:creationId xmlns:p14="http://schemas.microsoft.com/office/powerpoint/2010/main" val="3590835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2EC4EB7-AA50-4ED1-821A-8D390CFC0867}"/>
              </a:ext>
            </a:extLst>
          </p:cNvPr>
          <p:cNvSpPr/>
          <p:nvPr/>
        </p:nvSpPr>
        <p:spPr>
          <a:xfrm>
            <a:off x="1242874" y="2413338"/>
            <a:ext cx="9365942" cy="3108543"/>
          </a:xfrm>
          <a:prstGeom prst="rect">
            <a:avLst/>
          </a:prstGeom>
        </p:spPr>
        <p:txBody>
          <a:bodyPr wrap="square">
            <a:spAutoFit/>
          </a:bodyPr>
          <a:lstStyle/>
          <a:p>
            <a:r>
              <a:rPr lang="en-GB" sz="2800" dirty="0">
                <a:latin typeface="Lato"/>
              </a:rPr>
              <a:t>The average time commitment is five to eight hours per month, although it will vary depending on the needs of the school and the role. This includes meetings, background reading and school visits. As well as full governing board meetings, many schools have various committees and link governor roles which you may like to contribute to – this depends on each individual school.</a:t>
            </a:r>
            <a:endParaRPr lang="en-GB" sz="2800" dirty="0"/>
          </a:p>
        </p:txBody>
      </p:sp>
      <p:sp>
        <p:nvSpPr>
          <p:cNvPr id="3" name="TextBox 2">
            <a:extLst>
              <a:ext uri="{FF2B5EF4-FFF2-40B4-BE49-F238E27FC236}">
                <a16:creationId xmlns:a16="http://schemas.microsoft.com/office/drawing/2014/main" id="{39CF789B-35CF-486F-9214-BADDB622CF31}"/>
              </a:ext>
            </a:extLst>
          </p:cNvPr>
          <p:cNvSpPr txBox="1"/>
          <p:nvPr/>
        </p:nvSpPr>
        <p:spPr>
          <a:xfrm>
            <a:off x="1322773" y="967666"/>
            <a:ext cx="9286043" cy="584775"/>
          </a:xfrm>
          <a:prstGeom prst="rect">
            <a:avLst/>
          </a:prstGeom>
          <a:noFill/>
        </p:spPr>
        <p:txBody>
          <a:bodyPr wrap="square" rtlCol="0">
            <a:spAutoFit/>
          </a:bodyPr>
          <a:lstStyle/>
          <a:p>
            <a:r>
              <a:rPr lang="en-GB" sz="3200" b="1" dirty="0"/>
              <a:t>What will be expected of me?</a:t>
            </a:r>
          </a:p>
        </p:txBody>
      </p:sp>
    </p:spTree>
    <p:extLst>
      <p:ext uri="{BB962C8B-B14F-4D97-AF65-F5344CB8AC3E}">
        <p14:creationId xmlns:p14="http://schemas.microsoft.com/office/powerpoint/2010/main" val="3946302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39206C3-64AA-4A62-9BEC-5C861EBA1ADD}"/>
              </a:ext>
            </a:extLst>
          </p:cNvPr>
          <p:cNvSpPr txBox="1"/>
          <p:nvPr/>
        </p:nvSpPr>
        <p:spPr>
          <a:xfrm>
            <a:off x="1305017" y="1269507"/>
            <a:ext cx="9889725" cy="5355312"/>
          </a:xfrm>
          <a:prstGeom prst="rect">
            <a:avLst/>
          </a:prstGeom>
          <a:noFill/>
        </p:spPr>
        <p:txBody>
          <a:bodyPr wrap="square" rtlCol="0">
            <a:spAutoFit/>
          </a:bodyPr>
          <a:lstStyle/>
          <a:p>
            <a:endParaRPr lang="en-GB" dirty="0"/>
          </a:p>
          <a:p>
            <a:r>
              <a:rPr lang="en-GB" dirty="0"/>
              <a:t>We Have the following meetings:-</a:t>
            </a:r>
          </a:p>
          <a:p>
            <a:endParaRPr lang="en-GB" dirty="0"/>
          </a:p>
          <a:p>
            <a:r>
              <a:rPr lang="en-GB" dirty="0"/>
              <a:t>Full Governors Board meeting - Four times a year  all governors must attend this meeting failure to attend could result in you being dismissed as a governor.</a:t>
            </a:r>
          </a:p>
          <a:p>
            <a:endParaRPr lang="en-GB" dirty="0"/>
          </a:p>
          <a:p>
            <a:r>
              <a:rPr lang="en-GB" dirty="0"/>
              <a:t>Site Meetings - three times a year, looking at the health and safety of the building and environment.</a:t>
            </a:r>
          </a:p>
          <a:p>
            <a:endParaRPr lang="en-GB" dirty="0"/>
          </a:p>
          <a:p>
            <a:r>
              <a:rPr lang="en-GB" dirty="0"/>
              <a:t>Curriculum meeting - three times of year, looking at the school priorities and data on how the school is teaching its learners. </a:t>
            </a:r>
          </a:p>
          <a:p>
            <a:endParaRPr lang="en-GB" dirty="0"/>
          </a:p>
          <a:p>
            <a:r>
              <a:rPr lang="en-GB" dirty="0"/>
              <a:t>Staffing and Finance meetings - five meetings a year, looking the schools budget and services including staffing.</a:t>
            </a:r>
          </a:p>
          <a:p>
            <a:endParaRPr lang="en-GB" dirty="0"/>
          </a:p>
          <a:p>
            <a:r>
              <a:rPr lang="en-GB" dirty="0"/>
              <a:t>Other than the Full board of governors meetings that all governors MUST attend,  depending on your experience and interest you only need to attend the other meetings that you like.  Most governors attend one other meeting.</a:t>
            </a:r>
          </a:p>
          <a:p>
            <a:endParaRPr lang="en-GB" dirty="0"/>
          </a:p>
          <a:p>
            <a:endParaRPr lang="en-GB" dirty="0"/>
          </a:p>
        </p:txBody>
      </p:sp>
    </p:spTree>
    <p:extLst>
      <p:ext uri="{BB962C8B-B14F-4D97-AF65-F5344CB8AC3E}">
        <p14:creationId xmlns:p14="http://schemas.microsoft.com/office/powerpoint/2010/main" val="3646995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3906B62-AB28-404E-AF68-D0BBBBB7B6C0}"/>
              </a:ext>
            </a:extLst>
          </p:cNvPr>
          <p:cNvSpPr txBox="1"/>
          <p:nvPr/>
        </p:nvSpPr>
        <p:spPr>
          <a:xfrm>
            <a:off x="905522" y="1100831"/>
            <a:ext cx="10795247" cy="7078861"/>
          </a:xfrm>
          <a:prstGeom prst="rect">
            <a:avLst/>
          </a:prstGeom>
          <a:noFill/>
        </p:spPr>
        <p:txBody>
          <a:bodyPr wrap="square" rtlCol="0">
            <a:spAutoFit/>
          </a:bodyPr>
          <a:lstStyle/>
          <a:p>
            <a:r>
              <a:rPr lang="en-GB" dirty="0"/>
              <a:t>Linked Governors;-</a:t>
            </a:r>
          </a:p>
          <a:p>
            <a:endParaRPr lang="en-GB" dirty="0"/>
          </a:p>
          <a:p>
            <a:r>
              <a:rPr lang="en-GB" sz="1400" dirty="0"/>
              <a:t>The role of the Link Governor is to provide a link between the Governing Body and the school. When Link Governors visit the school and report back to the Governing Body they help to deepen all governors’ understanding of how the school operates, how the strategic objectives are being pursued, how financial resources are being used and what extra support the school may need to meet its objectives. </a:t>
            </a:r>
          </a:p>
          <a:p>
            <a:endParaRPr lang="en-GB" sz="1400" dirty="0"/>
          </a:p>
          <a:p>
            <a:r>
              <a:rPr lang="en-GB" sz="1400" dirty="0"/>
              <a:t>Without Link Governors, the Governing Body is totally reliant on the Head Teacher, or other staff governors, for their understanding of the school. The presence of Link Governors provides an additional source of evidence upon which governing decisions can be made. This additional evidence should enable the Governing Body to better challenge information presented by the school and also better support the school to meet its strategic objectives.</a:t>
            </a:r>
          </a:p>
          <a:p>
            <a:endParaRPr lang="en-GB" dirty="0"/>
          </a:p>
          <a:p>
            <a:r>
              <a:rPr lang="en-GB" dirty="0"/>
              <a:t>We have linked governor roles for :-</a:t>
            </a:r>
          </a:p>
          <a:p>
            <a:r>
              <a:rPr lang="en-GB" dirty="0"/>
              <a:t>Reading</a:t>
            </a:r>
          </a:p>
          <a:p>
            <a:r>
              <a:rPr lang="en-GB" dirty="0"/>
              <a:t>Maths</a:t>
            </a:r>
          </a:p>
          <a:p>
            <a:r>
              <a:rPr lang="en-GB" dirty="0"/>
              <a:t>Inclusion/ SEND /Attendance</a:t>
            </a:r>
          </a:p>
          <a:p>
            <a:r>
              <a:rPr lang="en-GB" dirty="0"/>
              <a:t>Christian Distinctiveness</a:t>
            </a:r>
          </a:p>
          <a:p>
            <a:r>
              <a:rPr lang="en-GB" dirty="0"/>
              <a:t>Training</a:t>
            </a:r>
          </a:p>
          <a:p>
            <a:r>
              <a:rPr lang="en-GB" dirty="0"/>
              <a:t>Pupil Premium</a:t>
            </a:r>
          </a:p>
          <a:p>
            <a:r>
              <a:rPr lang="en-GB" dirty="0"/>
              <a:t>Religious Education</a:t>
            </a:r>
          </a:p>
          <a:p>
            <a:r>
              <a:rPr lang="en-GB" dirty="0"/>
              <a:t>The Arts</a:t>
            </a:r>
          </a:p>
          <a:p>
            <a:r>
              <a:rPr lang="en-GB" dirty="0"/>
              <a:t>Safeguarding including Online Safety</a:t>
            </a:r>
          </a:p>
          <a:p>
            <a:r>
              <a:rPr lang="en-GB" dirty="0"/>
              <a:t>Children and Young People in Care</a:t>
            </a:r>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998596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7476870-31B4-4328-A8AA-47F37C24AD34}"/>
              </a:ext>
            </a:extLst>
          </p:cNvPr>
          <p:cNvSpPr txBox="1"/>
          <p:nvPr/>
        </p:nvSpPr>
        <p:spPr>
          <a:xfrm>
            <a:off x="1438183" y="1091953"/>
            <a:ext cx="9206143" cy="4247317"/>
          </a:xfrm>
          <a:prstGeom prst="rect">
            <a:avLst/>
          </a:prstGeom>
          <a:noFill/>
        </p:spPr>
        <p:txBody>
          <a:bodyPr wrap="square" rtlCol="0">
            <a:spAutoFit/>
          </a:bodyPr>
          <a:lstStyle/>
          <a:p>
            <a:r>
              <a:rPr lang="en-GB" dirty="0"/>
              <a:t>We expect you to have a linked role and to visit the school three times a year to ask questions about your linked role and report back to governors.</a:t>
            </a:r>
          </a:p>
          <a:p>
            <a:endParaRPr lang="en-GB" dirty="0"/>
          </a:p>
          <a:p>
            <a:r>
              <a:rPr lang="en-GB" dirty="0"/>
              <a:t>As we are a Christian school we also expect you to throughout the year to attend and report  back about the impact of class and whole school worship.</a:t>
            </a:r>
          </a:p>
          <a:p>
            <a:endParaRPr lang="en-GB" dirty="0"/>
          </a:p>
          <a:p>
            <a:r>
              <a:rPr lang="en-GB" dirty="0"/>
              <a:t>When you start you have an induction and will be given a governor buddy </a:t>
            </a:r>
          </a:p>
          <a:p>
            <a:endParaRPr lang="en-GB" dirty="0"/>
          </a:p>
          <a:p>
            <a:r>
              <a:rPr lang="en-GB" dirty="0"/>
              <a:t>This person will help you with meetings and linked governor roles.</a:t>
            </a:r>
          </a:p>
          <a:p>
            <a:endParaRPr lang="en-GB" dirty="0"/>
          </a:p>
          <a:p>
            <a:r>
              <a:rPr lang="en-GB" dirty="0"/>
              <a:t>Training will be offered to you such as the introduction to being a governor</a:t>
            </a:r>
          </a:p>
          <a:p>
            <a:r>
              <a:rPr lang="en-GB" dirty="0"/>
              <a:t>and Safeguarding training.  After that if you need to build your knowledge with anything the training linked governor will help identify courses to help you with this</a:t>
            </a:r>
          </a:p>
          <a:p>
            <a:endParaRPr lang="en-GB" dirty="0"/>
          </a:p>
          <a:p>
            <a:endParaRPr lang="en-GB" dirty="0"/>
          </a:p>
        </p:txBody>
      </p:sp>
    </p:spTree>
    <p:extLst>
      <p:ext uri="{BB962C8B-B14F-4D97-AF65-F5344CB8AC3E}">
        <p14:creationId xmlns:p14="http://schemas.microsoft.com/office/powerpoint/2010/main" val="1677259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7D141EC-C78A-4FF8-9EB0-BBF2672BE589}"/>
              </a:ext>
            </a:extLst>
          </p:cNvPr>
          <p:cNvSpPr txBox="1"/>
          <p:nvPr/>
        </p:nvSpPr>
        <p:spPr>
          <a:xfrm>
            <a:off x="781235" y="1065320"/>
            <a:ext cx="10919534" cy="3262432"/>
          </a:xfrm>
          <a:prstGeom prst="rect">
            <a:avLst/>
          </a:prstGeom>
          <a:noFill/>
        </p:spPr>
        <p:txBody>
          <a:bodyPr wrap="square" rtlCol="0">
            <a:spAutoFit/>
          </a:bodyPr>
          <a:lstStyle/>
          <a:p>
            <a:pPr algn="ctr"/>
            <a:r>
              <a:rPr lang="en-GB" sz="4000" dirty="0"/>
              <a:t>Finally</a:t>
            </a:r>
          </a:p>
          <a:p>
            <a:pPr algn="ctr"/>
            <a:endParaRPr lang="en-GB" sz="4000" dirty="0"/>
          </a:p>
          <a:p>
            <a:r>
              <a:rPr lang="en-GB" dirty="0"/>
              <a:t>What we are looking for is someone with a FINANCE background.</a:t>
            </a:r>
          </a:p>
          <a:p>
            <a:endParaRPr lang="en-GB" dirty="0"/>
          </a:p>
          <a:p>
            <a:endParaRPr lang="en-GB" dirty="0"/>
          </a:p>
          <a:p>
            <a:pPr algn="ctr"/>
            <a:r>
              <a:rPr lang="en-GB" dirty="0"/>
              <a:t>ANY QUESTIONS??</a:t>
            </a:r>
          </a:p>
          <a:p>
            <a:endParaRPr lang="en-GB" dirty="0"/>
          </a:p>
          <a:p>
            <a:endParaRPr lang="en-GB" dirty="0"/>
          </a:p>
          <a:p>
            <a:endParaRPr lang="en-GB" dirty="0"/>
          </a:p>
        </p:txBody>
      </p:sp>
    </p:spTree>
    <p:extLst>
      <p:ext uri="{BB962C8B-B14F-4D97-AF65-F5344CB8AC3E}">
        <p14:creationId xmlns:p14="http://schemas.microsoft.com/office/powerpoint/2010/main" val="3775448040"/>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OUR.pptx" id="{C8B94E25-33BD-45D5-BF09-DFDE6F66F827}" vid="{3906A810-667D-48F7-952C-A904CEA9ED63}"/>
    </a:ext>
  </a:extLst>
</a:theme>
</file>

<file path=docProps/app.xml><?xml version="1.0" encoding="utf-8"?>
<Properties xmlns="http://schemas.openxmlformats.org/officeDocument/2006/extended-properties" xmlns:vt="http://schemas.openxmlformats.org/officeDocument/2006/docPropsVTypes">
  <Template>{4BA2EE63-68CD-4F7E-BE3D-2AFE558F9DEA}tf33552983</Template>
  <TotalTime>0</TotalTime>
  <Words>653</Words>
  <Application>Microsoft Office PowerPoint</Application>
  <PresentationFormat>Widescreen</PresentationFormat>
  <Paragraphs>60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Franklin Gothic Book</vt:lpstr>
      <vt:lpstr>Franklin Gothic Demi</vt:lpstr>
      <vt:lpstr>Lato</vt:lpstr>
      <vt:lpstr>Wingdings 2</vt:lpstr>
      <vt:lpstr>DividendVTI</vt:lpstr>
      <vt:lpstr>Roles and Responsibilities of Governors</vt:lpstr>
      <vt:lpstr>The role of the Board of Governors is to manage the school with a view to providing the best possible education and educational opportunities for all of the pupils.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2020-02-04T18:46:57Z</dcterms:created>
  <dcterms:modified xsi:type="dcterms:W3CDTF">2020-02-05T09:31:41Z</dcterms:modified>
</cp:coreProperties>
</file>