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68" r:id="rId4"/>
    <p:sldMasterId id="2147483680" r:id="rId5"/>
  </p:sldMasterIdLst>
  <p:notesMasterIdLst>
    <p:notesMasterId r:id="rId40"/>
  </p:notesMasterIdLst>
  <p:sldIdLst>
    <p:sldId id="263" r:id="rId6"/>
    <p:sldId id="1886" r:id="rId7"/>
    <p:sldId id="1816" r:id="rId8"/>
    <p:sldId id="1557" r:id="rId9"/>
    <p:sldId id="1818" r:id="rId10"/>
    <p:sldId id="1819" r:id="rId11"/>
    <p:sldId id="1820" r:id="rId12"/>
    <p:sldId id="1851" r:id="rId13"/>
    <p:sldId id="1823" r:id="rId14"/>
    <p:sldId id="1834" r:id="rId15"/>
    <p:sldId id="1835" r:id="rId16"/>
    <p:sldId id="1838" r:id="rId17"/>
    <p:sldId id="1837" r:id="rId18"/>
    <p:sldId id="1841" r:id="rId19"/>
    <p:sldId id="1852" r:id="rId20"/>
    <p:sldId id="1843" r:id="rId21"/>
    <p:sldId id="1844" r:id="rId22"/>
    <p:sldId id="1845" r:id="rId23"/>
    <p:sldId id="1846" r:id="rId24"/>
    <p:sldId id="1847" r:id="rId25"/>
    <p:sldId id="1848" r:id="rId26"/>
    <p:sldId id="1556" r:id="rId27"/>
    <p:sldId id="1831" r:id="rId28"/>
    <p:sldId id="1849" r:id="rId29"/>
    <p:sldId id="257" r:id="rId30"/>
    <p:sldId id="1632" r:id="rId31"/>
    <p:sldId id="748" r:id="rId32"/>
    <p:sldId id="749" r:id="rId33"/>
    <p:sldId id="1833" r:id="rId34"/>
    <p:sldId id="1853" r:id="rId35"/>
    <p:sldId id="1613" r:id="rId36"/>
    <p:sldId id="1614" r:id="rId37"/>
    <p:sldId id="1639" r:id="rId38"/>
    <p:sldId id="1810"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685CAF-B6D4-6DCF-0FD8-66A1916DF3FC}" name="Sue Evans" initials="SE" userId="S::sue.evans@ncetm.org.uk::0ddcd6e4-1faa-45a0-b80c-15fcbfc1c4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y Broadfield" initials="RB" lastIdx="1" clrIdx="0">
    <p:extLst>
      <p:ext uri="{19B8F6BF-5375-455C-9EA6-DF929625EA0E}">
        <p15:presenceInfo xmlns:p15="http://schemas.microsoft.com/office/powerpoint/2012/main" userId="52e726e5e3b5c0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845C2-C554-43C2-AA0C-746796D5EBA3}" v="1" dt="2023-04-19T15:48:59.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78058" autoAdjust="0"/>
  </p:normalViewPr>
  <p:slideViewPr>
    <p:cSldViewPr snapToGrid="0">
      <p:cViewPr varScale="1">
        <p:scale>
          <a:sx n="67" d="100"/>
          <a:sy n="67" d="100"/>
        </p:scale>
        <p:origin x="1555" y="53"/>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Marie Navratil" userId="adfd704f-fcb1-428c-a685-1ad57bd4caee" providerId="ADAL" clId="{7F1845C2-C554-43C2-AA0C-746796D5EBA3}"/>
    <pc:docChg chg="modSld">
      <pc:chgData name="Helen-Marie Navratil" userId="adfd704f-fcb1-428c-a685-1ad57bd4caee" providerId="ADAL" clId="{7F1845C2-C554-43C2-AA0C-746796D5EBA3}" dt="2023-04-19T15:49:03.018" v="6"/>
      <pc:docMkLst>
        <pc:docMk/>
      </pc:docMkLst>
      <pc:sldChg chg="modNotesTx">
        <pc:chgData name="Helen-Marie Navratil" userId="adfd704f-fcb1-428c-a685-1ad57bd4caee" providerId="ADAL" clId="{7F1845C2-C554-43C2-AA0C-746796D5EBA3}" dt="2023-04-19T15:47:37.617" v="1" actId="255"/>
        <pc:sldMkLst>
          <pc:docMk/>
          <pc:sldMk cId="598064378" sldId="1557"/>
        </pc:sldMkLst>
      </pc:sldChg>
      <pc:sldChg chg="modNotesTx">
        <pc:chgData name="Helen-Marie Navratil" userId="adfd704f-fcb1-428c-a685-1ad57bd4caee" providerId="ADAL" clId="{7F1845C2-C554-43C2-AA0C-746796D5EBA3}" dt="2023-04-19T15:48:00.623" v="3"/>
        <pc:sldMkLst>
          <pc:docMk/>
          <pc:sldMk cId="460228618" sldId="1818"/>
        </pc:sldMkLst>
      </pc:sldChg>
      <pc:sldChg chg="modNotesTx">
        <pc:chgData name="Helen-Marie Navratil" userId="adfd704f-fcb1-428c-a685-1ad57bd4caee" providerId="ADAL" clId="{7F1845C2-C554-43C2-AA0C-746796D5EBA3}" dt="2023-04-19T15:48:22.973" v="4"/>
        <pc:sldMkLst>
          <pc:docMk/>
          <pc:sldMk cId="3504411551" sldId="1819"/>
        </pc:sldMkLst>
      </pc:sldChg>
      <pc:sldChg chg="modNotesTx">
        <pc:chgData name="Helen-Marie Navratil" userId="adfd704f-fcb1-428c-a685-1ad57bd4caee" providerId="ADAL" clId="{7F1845C2-C554-43C2-AA0C-746796D5EBA3}" dt="2023-04-19T15:48:41.415" v="5"/>
        <pc:sldMkLst>
          <pc:docMk/>
          <pc:sldMk cId="1957628487" sldId="1820"/>
        </pc:sldMkLst>
      </pc:sldChg>
      <pc:sldChg chg="modNotesTx">
        <pc:chgData name="Helen-Marie Navratil" userId="adfd704f-fcb1-428c-a685-1ad57bd4caee" providerId="ADAL" clId="{7F1845C2-C554-43C2-AA0C-746796D5EBA3}" dt="2023-04-19T15:49:03.018" v="6"/>
        <pc:sldMkLst>
          <pc:docMk/>
          <pc:sldMk cId="2697016844" sldId="18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209F4B-CC92-4C30-9CE2-2854F9441A95}" type="datetimeFigureOut">
              <a:rPr lang="en-GB" smtClean="0"/>
              <a:t>19/04/2023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87A09D2-7D82-4C87-B6B0-B483E7706F53}" type="slidenum">
              <a:rPr lang="en-GB" smtClean="0"/>
              <a:t>‹#›</a:t>
            </a:fld>
            <a:endParaRPr lang="en-GB"/>
          </a:p>
        </p:txBody>
      </p:sp>
    </p:spTree>
    <p:extLst>
      <p:ext uri="{BB962C8B-B14F-4D97-AF65-F5344CB8AC3E}">
        <p14:creationId xmlns:p14="http://schemas.microsoft.com/office/powerpoint/2010/main" val="366511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ten minutes of the workshop are for parents only. It is to set the scene and offer the rationale for engaging with them in their children’s learning.</a:t>
            </a:r>
          </a:p>
          <a:p>
            <a:endParaRPr lang="en-GB" dirty="0"/>
          </a:p>
          <a:p>
            <a:r>
              <a:rPr lang="en-GB" dirty="0"/>
              <a:t>The first seven slides are designed for use with parents only. Their children should join them for the subitising activity on slide 10.</a:t>
            </a:r>
          </a:p>
          <a:p>
            <a:endParaRPr lang="en-GB" dirty="0"/>
          </a:p>
          <a:p>
            <a:r>
              <a:rPr lang="en-GB" dirty="0"/>
              <a:t>Most of the home learning resources will be introduced and ‘tried out’ in the live session with parents. So that you can do this, please have the following printed off/ready for use in the workshop:</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910B0-7265-4237-B416-2AA1DC1D43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611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Copy my number – grown-up completes on dice frame and child replicates it on 10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the grown-ups that they need to place the 5 first, then add the other counters.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children to begin with 5 and look carefully at the second part. Can you see the two on the dice frame? Where is the two on the 10 frame? What is the same? What is different (variation).</a:t>
            </a:r>
          </a:p>
          <a:p>
            <a:r>
              <a:rPr lang="en-GB" dirty="0"/>
              <a:t>In the class-based teaching materials, the comparison is made (using 5 and a bit) between the Rekenrek and the ten-frame. This highlights the importance of seeing the different representations of 7.</a:t>
            </a:r>
          </a:p>
          <a:p>
            <a:r>
              <a:rPr lang="en-GB" dirty="0"/>
              <a:t>Can your child do it when you hide the dice frame after showing them once? ‘Close your eyes and visualise what you saw…’</a:t>
            </a:r>
          </a:p>
          <a:p>
            <a:r>
              <a:rPr lang="en-GB" dirty="0"/>
              <a:t>Now try again for 8 and 9.</a:t>
            </a:r>
          </a:p>
        </p:txBody>
      </p:sp>
      <p:sp>
        <p:nvSpPr>
          <p:cNvPr id="4" name="Slide Number Placeholder 3"/>
          <p:cNvSpPr>
            <a:spLocks noGrp="1"/>
          </p:cNvSpPr>
          <p:nvPr>
            <p:ph type="sldNum" sz="quarter" idx="5"/>
          </p:nvPr>
        </p:nvSpPr>
        <p:spPr/>
        <p:txBody>
          <a:bodyPr/>
          <a:lstStyle/>
          <a:p>
            <a:fld id="{887A09D2-7D82-4C87-B6B0-B483E7706F53}" type="slidenum">
              <a:rPr lang="en-GB" smtClean="0"/>
              <a:t>11</a:t>
            </a:fld>
            <a:endParaRPr lang="en-GB"/>
          </a:p>
        </p:txBody>
      </p:sp>
    </p:spTree>
    <p:extLst>
      <p:ext uri="{BB962C8B-B14F-4D97-AF65-F5344CB8AC3E}">
        <p14:creationId xmlns:p14="http://schemas.microsoft.com/office/powerpoint/2010/main" val="466914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dice frame cards from your pack to discuss and sort the cards as to whether they show 7 or not. You might play a game with your child, taking it in turns to decide and place the cards.</a:t>
            </a:r>
          </a:p>
          <a:p>
            <a:r>
              <a:rPr lang="en-GB" dirty="0"/>
              <a:t>When they are all placed, look at the cards that do NOT show 7. Ask your child – why do these cards NOT show 7? Allow them to reason:</a:t>
            </a:r>
          </a:p>
          <a:p>
            <a:r>
              <a:rPr lang="en-GB" dirty="0"/>
              <a:t>7 is made of 5 and 2 and this card only has 5 and 1.</a:t>
            </a:r>
          </a:p>
          <a:p>
            <a:r>
              <a:rPr lang="en-GB" dirty="0"/>
              <a:t>Reiterate that we don’t just want children to say, ‘because it is 6.’</a:t>
            </a:r>
          </a:p>
          <a:p>
            <a:r>
              <a:rPr lang="en-GB" dirty="0"/>
              <a:t>Research show that if they can reason about when an amount is not a given number, they are more able to reason about when it is.</a:t>
            </a:r>
          </a:p>
        </p:txBody>
      </p:sp>
      <p:sp>
        <p:nvSpPr>
          <p:cNvPr id="4" name="Slide Number Placeholder 3"/>
          <p:cNvSpPr>
            <a:spLocks noGrp="1"/>
          </p:cNvSpPr>
          <p:nvPr>
            <p:ph type="sldNum" sz="quarter" idx="5"/>
          </p:nvPr>
        </p:nvSpPr>
        <p:spPr/>
        <p:txBody>
          <a:bodyPr/>
          <a:lstStyle/>
          <a:p>
            <a:fld id="{887A09D2-7D82-4C87-B6B0-B483E7706F53}" type="slidenum">
              <a:rPr lang="en-GB" smtClean="0"/>
              <a:t>12</a:t>
            </a:fld>
            <a:endParaRPr lang="en-GB"/>
          </a:p>
        </p:txBody>
      </p:sp>
    </p:spTree>
    <p:extLst>
      <p:ext uri="{BB962C8B-B14F-4D97-AF65-F5344CB8AC3E}">
        <p14:creationId xmlns:p14="http://schemas.microsoft.com/office/powerpoint/2010/main" val="227563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time the child has all of the cards. Grown-up shows 5 and a bit on fingers. MAKE SURE THAT ONE HAND IS SHOWING 5.</a:t>
            </a:r>
          </a:p>
          <a:p>
            <a:endParaRPr lang="en-GB" dirty="0"/>
          </a:p>
          <a:p>
            <a:r>
              <a:rPr lang="en-GB" dirty="0"/>
              <a:t>Can your child find all four cards to match your number?</a:t>
            </a:r>
          </a:p>
          <a:p>
            <a:r>
              <a:rPr lang="en-GB" dirty="0"/>
              <a:t>The children might use the fingers that are down to look for the ‘spaces’ on the cards – connects to both 5 and 10.</a:t>
            </a:r>
          </a:p>
          <a:p>
            <a:r>
              <a:rPr lang="en-GB" dirty="0"/>
              <a:t>Knowing that the numbers are a bit more than 5 and a bit less than 10 means that we think of the numbers relationally.</a:t>
            </a:r>
          </a:p>
          <a:p>
            <a:r>
              <a:rPr lang="en-GB" dirty="0"/>
              <a:t>8 is made of 5 and 3. It is also 2 less than 10.</a:t>
            </a:r>
          </a:p>
        </p:txBody>
      </p:sp>
      <p:sp>
        <p:nvSpPr>
          <p:cNvPr id="4" name="Slide Number Placeholder 3"/>
          <p:cNvSpPr>
            <a:spLocks noGrp="1"/>
          </p:cNvSpPr>
          <p:nvPr>
            <p:ph type="sldNum" sz="quarter" idx="5"/>
          </p:nvPr>
        </p:nvSpPr>
        <p:spPr/>
        <p:txBody>
          <a:bodyPr/>
          <a:lstStyle/>
          <a:p>
            <a:fld id="{887A09D2-7D82-4C87-B6B0-B483E7706F53}" type="slidenum">
              <a:rPr lang="en-GB" smtClean="0"/>
              <a:t>13</a:t>
            </a:fld>
            <a:endParaRPr lang="en-GB"/>
          </a:p>
        </p:txBody>
      </p:sp>
    </p:spTree>
    <p:extLst>
      <p:ext uri="{BB962C8B-B14F-4D97-AF65-F5344CB8AC3E}">
        <p14:creationId xmlns:p14="http://schemas.microsoft.com/office/powerpoint/2010/main" val="997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that children are aware of all of the numbers that are parts of 10.</a:t>
            </a:r>
          </a:p>
          <a:p>
            <a:endParaRPr lang="en-GB" dirty="0"/>
          </a:p>
        </p:txBody>
      </p:sp>
      <p:sp>
        <p:nvSpPr>
          <p:cNvPr id="4" name="Slide Number Placeholder 3"/>
          <p:cNvSpPr>
            <a:spLocks noGrp="1"/>
          </p:cNvSpPr>
          <p:nvPr>
            <p:ph type="sldNum" sz="quarter" idx="5"/>
          </p:nvPr>
        </p:nvSpPr>
        <p:spPr/>
        <p:txBody>
          <a:bodyPr/>
          <a:lstStyle/>
          <a:p>
            <a:fld id="{887A09D2-7D82-4C87-B6B0-B483E7706F53}" type="slidenum">
              <a:rPr lang="en-GB" smtClean="0"/>
              <a:t>14</a:t>
            </a:fld>
            <a:endParaRPr lang="en-GB"/>
          </a:p>
        </p:txBody>
      </p:sp>
    </p:spTree>
    <p:extLst>
      <p:ext uri="{BB962C8B-B14F-4D97-AF65-F5344CB8AC3E}">
        <p14:creationId xmlns:p14="http://schemas.microsoft.com/office/powerpoint/2010/main" val="99824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the parents that working in a systematic way like this helps children to see the relationship between the numbers and to explore all the possible ways to make 10.</a:t>
            </a:r>
          </a:p>
          <a:p>
            <a:endParaRPr lang="en-GB" dirty="0"/>
          </a:p>
        </p:txBody>
      </p:sp>
      <p:sp>
        <p:nvSpPr>
          <p:cNvPr id="4" name="Slide Number Placeholder 3"/>
          <p:cNvSpPr>
            <a:spLocks noGrp="1"/>
          </p:cNvSpPr>
          <p:nvPr>
            <p:ph type="sldNum" sz="quarter" idx="5"/>
          </p:nvPr>
        </p:nvSpPr>
        <p:spPr/>
        <p:txBody>
          <a:bodyPr/>
          <a:lstStyle/>
          <a:p>
            <a:fld id="{887A09D2-7D82-4C87-B6B0-B483E7706F53}" type="slidenum">
              <a:rPr lang="en-GB" smtClean="0"/>
              <a:t>18</a:t>
            </a:fld>
            <a:endParaRPr lang="en-GB"/>
          </a:p>
        </p:txBody>
      </p:sp>
    </p:spTree>
    <p:extLst>
      <p:ext uri="{BB962C8B-B14F-4D97-AF65-F5344CB8AC3E}">
        <p14:creationId xmlns:p14="http://schemas.microsoft.com/office/powerpoint/2010/main" val="502668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Dice frame:</a:t>
            </a:r>
          </a:p>
          <a:p>
            <a:r>
              <a:rPr lang="en-GB" dirty="0"/>
              <a:t>Grown up puts 7 red in ‘5 and a bit pattern.’ </a:t>
            </a:r>
          </a:p>
          <a:p>
            <a:r>
              <a:rPr lang="en-GB" dirty="0"/>
              <a:t>Remind parents that this allows children to start from having 5 already in place.</a:t>
            </a:r>
          </a:p>
          <a:p>
            <a:r>
              <a:rPr lang="en-GB" dirty="0"/>
              <a:t>Children fill up dice frame with yellow counters. </a:t>
            </a:r>
          </a:p>
          <a:p>
            <a:r>
              <a:rPr lang="en-GB" dirty="0"/>
              <a:t>Child uses the stem sentence to say what they see: 10 is made of 7 and 3.</a:t>
            </a:r>
          </a:p>
        </p:txBody>
      </p:sp>
      <p:sp>
        <p:nvSpPr>
          <p:cNvPr id="4" name="Slide Number Placeholder 3"/>
          <p:cNvSpPr>
            <a:spLocks noGrp="1"/>
          </p:cNvSpPr>
          <p:nvPr>
            <p:ph type="sldNum" sz="quarter" idx="5"/>
          </p:nvPr>
        </p:nvSpPr>
        <p:spPr/>
        <p:txBody>
          <a:bodyPr/>
          <a:lstStyle/>
          <a:p>
            <a:fld id="{887A09D2-7D82-4C87-B6B0-B483E7706F53}" type="slidenum">
              <a:rPr lang="en-GB" smtClean="0"/>
              <a:t>20</a:t>
            </a:fld>
            <a:endParaRPr lang="en-GB"/>
          </a:p>
        </p:txBody>
      </p:sp>
    </p:spTree>
    <p:extLst>
      <p:ext uri="{BB962C8B-B14F-4D97-AF65-F5344CB8AC3E}">
        <p14:creationId xmlns:p14="http://schemas.microsoft.com/office/powerpoint/2010/main" val="855992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Dice frame:</a:t>
            </a:r>
          </a:p>
          <a:p>
            <a:r>
              <a:rPr lang="en-GB" dirty="0"/>
              <a:t>Grown-up puts 8 red in ‘5 and a bit pattern’. Children fill up dice frame with yellow counters. </a:t>
            </a:r>
          </a:p>
          <a:p>
            <a:r>
              <a:rPr lang="en-GB" dirty="0"/>
              <a:t>Child uses the stem sentence and says: 10 is made of 8 and 2.</a:t>
            </a:r>
          </a:p>
          <a:p>
            <a:r>
              <a:rPr lang="en-GB" dirty="0"/>
              <a:t>In Week 3, parents could make this harder by making the arrangements less obvious, e.g. so there are empty spaces on both sides of the dice frame.</a:t>
            </a:r>
          </a:p>
        </p:txBody>
      </p:sp>
      <p:sp>
        <p:nvSpPr>
          <p:cNvPr id="4" name="Slide Number Placeholder 3"/>
          <p:cNvSpPr>
            <a:spLocks noGrp="1"/>
          </p:cNvSpPr>
          <p:nvPr>
            <p:ph type="sldNum" sz="quarter" idx="5"/>
          </p:nvPr>
        </p:nvSpPr>
        <p:spPr/>
        <p:txBody>
          <a:bodyPr/>
          <a:lstStyle/>
          <a:p>
            <a:fld id="{887A09D2-7D82-4C87-B6B0-B483E7706F53}" type="slidenum">
              <a:rPr lang="en-GB" smtClean="0"/>
              <a:t>21</a:t>
            </a:fld>
            <a:endParaRPr lang="en-GB"/>
          </a:p>
        </p:txBody>
      </p:sp>
    </p:spTree>
    <p:extLst>
      <p:ext uri="{BB962C8B-B14F-4D97-AF65-F5344CB8AC3E}">
        <p14:creationId xmlns:p14="http://schemas.microsoft.com/office/powerpoint/2010/main" val="3184318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grown-ups that we are still using the 5 and a bit strategy, so the top row should always be 5 reds.</a:t>
            </a:r>
          </a:p>
          <a:p>
            <a:endParaRPr lang="en-GB" dirty="0"/>
          </a:p>
          <a:p>
            <a:r>
              <a:rPr lang="en-GB" dirty="0"/>
              <a:t>NOTE:  The home learning for this in Week 2 suggests that children should use the 10-frame for this activity. If parents feel that the dice frame is easier, they can use this instead.</a:t>
            </a:r>
          </a:p>
        </p:txBody>
      </p:sp>
      <p:sp>
        <p:nvSpPr>
          <p:cNvPr id="4" name="Slide Number Placeholder 3"/>
          <p:cNvSpPr>
            <a:spLocks noGrp="1"/>
          </p:cNvSpPr>
          <p:nvPr>
            <p:ph type="sldNum" sz="quarter" idx="5"/>
          </p:nvPr>
        </p:nvSpPr>
        <p:spPr/>
        <p:txBody>
          <a:bodyPr/>
          <a:lstStyle/>
          <a:p>
            <a:fld id="{887A09D2-7D82-4C87-B6B0-B483E7706F53}" type="slidenum">
              <a:rPr lang="en-GB" smtClean="0"/>
              <a:t>22</a:t>
            </a:fld>
            <a:endParaRPr lang="en-GB"/>
          </a:p>
        </p:txBody>
      </p:sp>
    </p:spTree>
    <p:extLst>
      <p:ext uri="{BB962C8B-B14F-4D97-AF65-F5344CB8AC3E}">
        <p14:creationId xmlns:p14="http://schemas.microsoft.com/office/powerpoint/2010/main" val="286104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Simply model activity rather than doing it in the session</a:t>
            </a:r>
          </a:p>
          <a:p>
            <a:r>
              <a:rPr lang="en-GB" dirty="0"/>
              <a:t>When all the numbers are covered with counters, that person is the winner and the game is over.</a:t>
            </a:r>
          </a:p>
          <a:p>
            <a:r>
              <a:rPr lang="en-GB" dirty="0"/>
              <a:t>Swap cards and play again.</a:t>
            </a:r>
          </a:p>
        </p:txBody>
      </p:sp>
      <p:sp>
        <p:nvSpPr>
          <p:cNvPr id="4" name="Slide Number Placeholder 3"/>
          <p:cNvSpPr>
            <a:spLocks noGrp="1"/>
          </p:cNvSpPr>
          <p:nvPr>
            <p:ph type="sldNum" sz="quarter" idx="5"/>
          </p:nvPr>
        </p:nvSpPr>
        <p:spPr/>
        <p:txBody>
          <a:bodyPr/>
          <a:lstStyle/>
          <a:p>
            <a:fld id="{887A09D2-7D82-4C87-B6B0-B483E7706F53}" type="slidenum">
              <a:rPr lang="en-GB" smtClean="0"/>
              <a:t>23</a:t>
            </a:fld>
            <a:endParaRPr lang="en-GB"/>
          </a:p>
        </p:txBody>
      </p:sp>
    </p:spTree>
    <p:extLst>
      <p:ext uri="{BB962C8B-B14F-4D97-AF65-F5344CB8AC3E}">
        <p14:creationId xmlns:p14="http://schemas.microsoft.com/office/powerpoint/2010/main" val="533803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We want children to understand that even numbers can be made of 2s, and can be made with 2 equal parts, i.e. doubles.</a:t>
            </a:r>
          </a:p>
          <a:p>
            <a:r>
              <a:rPr lang="en-GB" i="0" dirty="0"/>
              <a:t>Grown-ups can help children to recognise that even numbers can be composed from 2 odd parts or 2 even parts.</a:t>
            </a:r>
          </a:p>
          <a:p>
            <a:r>
              <a:rPr lang="en-GB" i="0" dirty="0"/>
              <a:t>Knowing this will help them reason about calculations involving odd and even numbers.</a:t>
            </a:r>
          </a:p>
          <a:p>
            <a:r>
              <a:rPr lang="en-GB" i="0" dirty="0"/>
              <a:t>These are some of the images that we use in class at home, you will use 10-frames to make odd and even patterns.</a:t>
            </a:r>
          </a:p>
        </p:txBody>
      </p:sp>
      <p:sp>
        <p:nvSpPr>
          <p:cNvPr id="4" name="Slide Number Placeholder 3"/>
          <p:cNvSpPr>
            <a:spLocks noGrp="1"/>
          </p:cNvSpPr>
          <p:nvPr>
            <p:ph type="sldNum" sz="quarter" idx="5"/>
          </p:nvPr>
        </p:nvSpPr>
        <p:spPr/>
        <p:txBody>
          <a:bodyPr/>
          <a:lstStyle/>
          <a:p>
            <a:fld id="{887A09D2-7D82-4C87-B6B0-B483E7706F53}" type="slidenum">
              <a:rPr lang="en-GB" smtClean="0"/>
              <a:t>24</a:t>
            </a:fld>
            <a:endParaRPr lang="en-GB"/>
          </a:p>
        </p:txBody>
      </p:sp>
    </p:spTree>
    <p:extLst>
      <p:ext uri="{BB962C8B-B14F-4D97-AF65-F5344CB8AC3E}">
        <p14:creationId xmlns:p14="http://schemas.microsoft.com/office/powerpoint/2010/main" val="139262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Hidden slide - teacher info only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ACC02-FDDC-48C4-9E67-F8D2EE6E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85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grown-ups and children should use objects provided to complete the numbers on the board. The objects used will need to be small enough to fit into the squares on the shee</a:t>
            </a:r>
            <a:r>
              <a:rPr lang="en-GB" sz="1600" dirty="0"/>
              <a:t>t</a:t>
            </a:r>
            <a:r>
              <a:rPr lang="en-GB" dirty="0"/>
              <a:t> when it is enlarged to A3.</a:t>
            </a:r>
          </a:p>
          <a:p>
            <a:r>
              <a:rPr lang="en-GB" dirty="0"/>
              <a:t>Bear in mind that, to complete the sheet, children will need 55 objects – you might not need to complete the full sheet, as this will be completed as part of the homework programme.</a:t>
            </a:r>
          </a:p>
          <a:p>
            <a:endParaRPr lang="en-GB" dirty="0"/>
          </a:p>
          <a:p>
            <a:r>
              <a:rPr lang="en-GB" dirty="0"/>
              <a:t>The number above each 10-frame shows you how many objects you need to place on that 10-frame.</a:t>
            </a:r>
          </a:p>
          <a:p>
            <a:r>
              <a:rPr lang="en-GB" dirty="0"/>
              <a:t>Give your child a number between 1 and 10. Ask them to place objects, 2 at a time, into the columns of that number’s 10-frame.</a:t>
            </a:r>
          </a:p>
          <a:p>
            <a:r>
              <a:rPr lang="en-GB" dirty="0"/>
              <a:t>For example, let’s start with number 4. Your child should gather four objects and place them in row of two starting at the bottom.</a:t>
            </a:r>
          </a:p>
          <a:p>
            <a:r>
              <a:rPr lang="en-GB" dirty="0"/>
              <a:t>Click twice to show pebbles on number 4. Allow time for children to copy this on their board.</a:t>
            </a:r>
          </a:p>
          <a:p>
            <a:r>
              <a:rPr lang="en-GB" dirty="0"/>
              <a:t>Ask your child, “Do they (the objects) all have partners?” Put their fingers on two at a time from the bottom going up – there’s a pair… there’s a pair.. </a:t>
            </a:r>
          </a:p>
          <a:p>
            <a:r>
              <a:rPr lang="en-GB" dirty="0"/>
              <a:t>Because 4 is an even number, they all have pairs. You can see the shape of four has ‘flat top’ in the 10-frame.</a:t>
            </a:r>
          </a:p>
          <a:p>
            <a:r>
              <a:rPr lang="en-GB" dirty="0"/>
              <a:t>Now try the same with 7. Start at the bottom and put them on in twos. What do you notice?</a:t>
            </a:r>
          </a:p>
          <a:p>
            <a:r>
              <a:rPr lang="en-GB" dirty="0"/>
              <a:t>If one is left over, the number is odd. (Link this to having an odd sock at home).</a:t>
            </a:r>
          </a:p>
          <a:p>
            <a:r>
              <a:rPr lang="en-GB" dirty="0"/>
              <a:t>So 7 is an odd number. “Can you see the odd one that gives 7 an odd top?</a:t>
            </a:r>
          </a:p>
          <a:p>
            <a:endParaRPr lang="en-GB" dirty="0"/>
          </a:p>
          <a:p>
            <a:r>
              <a:rPr lang="en-GB" dirty="0"/>
              <a:t>Leaving those on your board, choose other numbers. Can your child predict whether they will be odd or even?</a:t>
            </a:r>
          </a:p>
          <a:p>
            <a:r>
              <a:rPr lang="en-GB" dirty="0"/>
              <a:t>Can children also notice that the spaces left in each 10-frame are also odd (if the number of objects is odd) or even (if the number of objects is even)?</a:t>
            </a:r>
          </a:p>
          <a:p>
            <a:r>
              <a:rPr lang="en-GB" dirty="0"/>
              <a:t>When complete, the teacher should get grown-ups and children to chant – ‘one is odd, two is even, three is odd…’ and so on.</a:t>
            </a:r>
          </a:p>
          <a:p>
            <a:endParaRPr lang="en-GB" dirty="0"/>
          </a:p>
          <a:p>
            <a:r>
              <a:rPr lang="en-GB" dirty="0"/>
              <a:t>You may draw attention to the pattern that is made by highlighting the even blocks and odd tops. The reason it has a flat top is because it is made of twos. The odd top only has one at the top (when they are put in two columns).</a:t>
            </a:r>
          </a:p>
          <a:p>
            <a:endParaRPr lang="en-GB" dirty="0"/>
          </a:p>
          <a:p>
            <a:r>
              <a:rPr lang="en-GB" dirty="0"/>
              <a:t>At home, parents can use small items like dried kidney beans, dried lentils, or buttons – whatever they have available.</a:t>
            </a:r>
          </a:p>
        </p:txBody>
      </p:sp>
      <p:sp>
        <p:nvSpPr>
          <p:cNvPr id="4" name="Slide Number Placeholder 3"/>
          <p:cNvSpPr>
            <a:spLocks noGrp="1"/>
          </p:cNvSpPr>
          <p:nvPr>
            <p:ph type="sldNum" sz="quarter" idx="5"/>
          </p:nvPr>
        </p:nvSpPr>
        <p:spPr/>
        <p:txBody>
          <a:bodyPr/>
          <a:lstStyle/>
          <a:p>
            <a:fld id="{887A09D2-7D82-4C87-B6B0-B483E7706F53}" type="slidenum">
              <a:rPr lang="en-GB" smtClean="0"/>
              <a:t>25</a:t>
            </a:fld>
            <a:endParaRPr lang="en-GB"/>
          </a:p>
        </p:txBody>
      </p:sp>
    </p:spTree>
    <p:extLst>
      <p:ext uri="{BB962C8B-B14F-4D97-AF65-F5344CB8AC3E}">
        <p14:creationId xmlns:p14="http://schemas.microsoft.com/office/powerpoint/2010/main" val="380718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subitise – but it might be tricky depending how they land!</a:t>
            </a:r>
          </a:p>
          <a:p>
            <a:r>
              <a:rPr lang="en-GB" dirty="0"/>
              <a:t>Maybe one part can be subitised, and children can try and remember the other parts – they may need to check by counting!</a:t>
            </a:r>
          </a:p>
          <a:p>
            <a:r>
              <a:rPr lang="en-GB" dirty="0"/>
              <a:t>This will help children practise remembering the ways to make 10, but add in the challenge of identifying whether the parts are odd or even.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E1C1B-3814-41A4-9183-6BD931A0EC2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261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Teacher: Guide grown-ups to use representations to work systematically to model each example. They must place the counters in two columns as shown, just like we did with the objects in the previous task. Start at the bottom and work up placing two at a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Look carefully at the parts we have made to show 7. Here we can see 6 and 1. Explain how to write this as an expression. Colours have been used to identify whether the parts are odd or even.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The children should record the expressions on the list sheet provided. Record carefully and accurately.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Bring focus here to the commutative relationship in addition. We want children to record both ways so they recognise the ways to make 7 however they are presented.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Because 7 is an odd number, all the ways of making 7 contain an odd number. Is this the same for all odd numbers?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909DB-13D6-45F7-9022-56565D11BD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245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same for 8. Ensure the counters are lined up in two columns as shown. Again focus on commutativity to ensure all possible ways to make 8 are recorded both ways. Why does 4+4 only appear once?</a:t>
            </a:r>
          </a:p>
          <a:p>
            <a:r>
              <a:rPr lang="en-GB" dirty="0"/>
              <a:t>What do you notice about the parts that make 8? They can be odd and odd or even and even. They can’t be odd and even.</a:t>
            </a:r>
          </a:p>
          <a:p>
            <a:r>
              <a:rPr lang="en-GB" dirty="0"/>
              <a:t>We are prompting a generalisation here.</a:t>
            </a:r>
          </a:p>
          <a:p>
            <a:r>
              <a:rPr lang="en-GB" dirty="0"/>
              <a:t>Explain that the same task will be repeated in the home learning for 9 and 10.</a:t>
            </a:r>
          </a:p>
        </p:txBody>
      </p:sp>
      <p:sp>
        <p:nvSpPr>
          <p:cNvPr id="4" name="Slide Number Placeholder 3"/>
          <p:cNvSpPr>
            <a:spLocks noGrp="1"/>
          </p:cNvSpPr>
          <p:nvPr>
            <p:ph type="sldNum" sz="quarter" idx="5"/>
          </p:nvPr>
        </p:nvSpPr>
        <p:spPr/>
        <p:txBody>
          <a:bodyPr/>
          <a:lstStyle/>
          <a:p>
            <a:fld id="{887A09D2-7D82-4C87-B6B0-B483E7706F53}" type="slidenum">
              <a:rPr lang="en-GB" smtClean="0"/>
              <a:t>28</a:t>
            </a:fld>
            <a:endParaRPr lang="en-GB"/>
          </a:p>
        </p:txBody>
      </p:sp>
    </p:spTree>
    <p:extLst>
      <p:ext uri="{BB962C8B-B14F-4D97-AF65-F5344CB8AC3E}">
        <p14:creationId xmlns:p14="http://schemas.microsoft.com/office/powerpoint/2010/main" val="2700832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grown-ups that in the home learning session in Week 5, they are to replicate this activity and then cut out and sort the expressions as to whether the parts of the target number are odd and odd, odd and even, or even and even.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A09D2-7D82-4C87-B6B0-B483E7706F5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660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anticipate each day that you will do ten minutes of activity. Sometimes it may not take 10 minutes which is fine – maybe you could try some of the additional activities on those days.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4449D-790E-4A81-AE8A-33C73B6E90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910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parents have the first sheet in the pack on the day of the workshop so the grown-ups and children can see the layout and ask any questions.</a:t>
            </a:r>
          </a:p>
          <a:p>
            <a:endParaRPr lang="en-GB" dirty="0"/>
          </a:p>
          <a:p>
            <a:r>
              <a:rPr lang="en-GB" dirty="0"/>
              <a:t>1</a:t>
            </a:r>
            <a:r>
              <a:rPr lang="en-GB" baseline="30000" dirty="0"/>
              <a:t>st</a:t>
            </a:r>
            <a:r>
              <a:rPr lang="en-GB" dirty="0"/>
              <a:t> Click: Shows the activity we did where we show 5 and a bit on both the dice frame and on the ten frame.</a:t>
            </a:r>
          </a:p>
          <a:p>
            <a:r>
              <a:rPr lang="en-GB" dirty="0"/>
              <a:t>The instructions are there to remind grown-ups of how to carry out the activity.</a:t>
            </a:r>
          </a:p>
          <a:p>
            <a:endParaRPr lang="en-GB" dirty="0"/>
          </a:p>
          <a:p>
            <a:r>
              <a:rPr lang="en-GB" dirty="0"/>
              <a:t>The home learning sheet and diary asks you to use this activity on Monday, Wednesday and Friday. Try to keep to this if possible, but if you have to move days around due to other commitments, that is fine.</a:t>
            </a:r>
          </a:p>
          <a:p>
            <a:endParaRPr lang="en-GB" dirty="0"/>
          </a:p>
          <a:p>
            <a:r>
              <a:rPr lang="en-GB" dirty="0"/>
              <a:t>2</a:t>
            </a:r>
            <a:r>
              <a:rPr lang="en-GB" baseline="30000" dirty="0"/>
              <a:t>nd</a:t>
            </a:r>
            <a:r>
              <a:rPr lang="en-GB" dirty="0"/>
              <a:t> Click: This shows 7 or NOT 7 activity that we did in the workshop. At home, you will be asked to place these on the sorting table to show the numbers that are 7 and those that are not 7.</a:t>
            </a:r>
          </a:p>
          <a:p>
            <a:endParaRPr lang="en-GB" dirty="0"/>
          </a:p>
          <a:p>
            <a:r>
              <a:rPr lang="en-GB" dirty="0"/>
              <a:t>The sheet asks you to play this on Tuesday and Friday.</a:t>
            </a:r>
          </a:p>
          <a:p>
            <a:endParaRPr lang="en-GB" dirty="0"/>
          </a:p>
          <a:p>
            <a:r>
              <a:rPr lang="en-GB" dirty="0"/>
              <a:t>3</a:t>
            </a:r>
            <a:r>
              <a:rPr lang="en-GB" baseline="30000" dirty="0"/>
              <a:t>rd</a:t>
            </a:r>
            <a:r>
              <a:rPr lang="en-GB" dirty="0"/>
              <a:t> Click: This section shows some other things that you might like to try at home. It is not essential to do all of these, but they will support your child in their learning if you can fit any of them in.</a:t>
            </a:r>
          </a:p>
          <a:p>
            <a:endParaRPr lang="en-GB" dirty="0"/>
          </a:p>
          <a:p>
            <a:r>
              <a:rPr lang="en-GB" dirty="0"/>
              <a:t>Where possible, we would like families to stick to the order of the homework exercises. The additional activities are optional. The might be attempted on the same day, or at the weekend, depending on time.</a:t>
            </a:r>
          </a:p>
          <a:p>
            <a:endParaRPr lang="en-GB" dirty="0"/>
          </a:p>
          <a:p>
            <a:r>
              <a:rPr lang="en-GB" dirty="0"/>
              <a:t>Some children have clubs during the week and will miss the home learning. We ask them to try to fit a 10 minute session in at the weekend instead.</a:t>
            </a:r>
          </a:p>
        </p:txBody>
      </p:sp>
      <p:sp>
        <p:nvSpPr>
          <p:cNvPr id="4" name="Slide Number Placeholder 3"/>
          <p:cNvSpPr>
            <a:spLocks noGrp="1"/>
          </p:cNvSpPr>
          <p:nvPr>
            <p:ph type="sldNum" sz="quarter" idx="5"/>
          </p:nvPr>
        </p:nvSpPr>
        <p:spPr/>
        <p:txBody>
          <a:bodyPr/>
          <a:lstStyle/>
          <a:p>
            <a:fld id="{7AB4449D-790E-4A81-AE8A-33C73B6E900B}" type="slidenum">
              <a:rPr lang="en-GB" smtClean="0"/>
              <a:t>31</a:t>
            </a:fld>
            <a:endParaRPr lang="en-GB"/>
          </a:p>
        </p:txBody>
      </p:sp>
    </p:spTree>
    <p:extLst>
      <p:ext uri="{BB962C8B-B14F-4D97-AF65-F5344CB8AC3E}">
        <p14:creationId xmlns:p14="http://schemas.microsoft.com/office/powerpoint/2010/main" val="1983676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teachers – please ensure the parents have the homework diary in the pack at the workshop so they can easily follow the instructions and can ask any questions. </a:t>
            </a:r>
          </a:p>
          <a:p>
            <a:r>
              <a:rPr lang="en-GB" dirty="0"/>
              <a:t>If your homework is not sent out on a Friday, that is fine – the families should start the diary on the day when they receive the homework and should return it on the same day the following week.</a:t>
            </a:r>
          </a:p>
          <a:p>
            <a:endParaRPr lang="en-GB" dirty="0"/>
          </a:p>
          <a:p>
            <a:r>
              <a:rPr lang="en-GB" dirty="0"/>
              <a:t>We are asking the grown-ups to play the games on the days indicated on the sheet, although there is flexibility on this and some could be done at the weekend. Emphasise that we do not want them to spend more than 10 minutes each day on this. It can also be shared by family members and doesn’t have to be done with the person who attends the workshop.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1: It would be helpful if the grown-ups made a comment each day to show how well their child attempted the work, any success stories and what the grown-up is ‘noticing’ about the child’s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2: Ask the grown-up to circle the most appropriate face at the bottom to show how confident they and their child felt about this week’s work.</a:t>
            </a:r>
          </a:p>
          <a:p>
            <a:endParaRPr lang="en-GB" dirty="0"/>
          </a:p>
          <a:p>
            <a:r>
              <a:rPr lang="en-GB" dirty="0"/>
              <a:t>The home learning should be sent out in the usual way for your class. The diary should be completed from whatever day the diary is sent out (i.e. if home learning is sent out on Wednesdays, the children should complete the Wednesday task that night on their diary and the parent should work in order from there). Please request parents to ensure the diary is returned the following week so that a new one and new activities can be issued.</a:t>
            </a:r>
          </a:p>
          <a:p>
            <a:endParaRPr lang="en-GB" dirty="0"/>
          </a:p>
          <a:p>
            <a:r>
              <a:rPr lang="en-GB" dirty="0"/>
              <a:t>There is no need to ‘mark’ the diary and return it with comments (unless you really want to!) It would be good to note where children are not completing the tasks, not returning the diary, or indicating that they are not confident so that you might make some suggestions for adaptations, where necessary.</a:t>
            </a:r>
          </a:p>
        </p:txBody>
      </p:sp>
      <p:sp>
        <p:nvSpPr>
          <p:cNvPr id="4" name="Slide Number Placeholder 3"/>
          <p:cNvSpPr>
            <a:spLocks noGrp="1"/>
          </p:cNvSpPr>
          <p:nvPr>
            <p:ph type="sldNum" sz="quarter" idx="5"/>
          </p:nvPr>
        </p:nvSpPr>
        <p:spPr/>
        <p:txBody>
          <a:bodyPr/>
          <a:lstStyle/>
          <a:p>
            <a:fld id="{7AB4449D-790E-4A81-AE8A-33C73B6E900B}" type="slidenum">
              <a:rPr lang="en-GB" smtClean="0"/>
              <a:t>32</a:t>
            </a:fld>
            <a:endParaRPr lang="en-GB"/>
          </a:p>
        </p:txBody>
      </p:sp>
    </p:spTree>
    <p:extLst>
      <p:ext uri="{BB962C8B-B14F-4D97-AF65-F5344CB8AC3E}">
        <p14:creationId xmlns:p14="http://schemas.microsoft.com/office/powerpoint/2010/main" val="200833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7A09D2-7D82-4C87-B6B0-B483E7706F53}" type="slidenum">
              <a:rPr lang="en-GB" smtClean="0"/>
              <a:t>33</a:t>
            </a:fld>
            <a:endParaRPr lang="en-GB"/>
          </a:p>
        </p:txBody>
      </p:sp>
    </p:spTree>
    <p:extLst>
      <p:ext uri="{BB962C8B-B14F-4D97-AF65-F5344CB8AC3E}">
        <p14:creationId xmlns:p14="http://schemas.microsoft.com/office/powerpoint/2010/main" val="2376511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910B0-7265-4237-B416-2AA1DC1D43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86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Research proves that </a:t>
            </a:r>
            <a:r>
              <a:rPr lang="en-GB" sz="1600" b="1" dirty="0"/>
              <a:t>high quality teaching </a:t>
            </a:r>
            <a:r>
              <a:rPr lang="en-GB" sz="1600" dirty="0"/>
              <a:t>in school is </a:t>
            </a:r>
            <a:r>
              <a:rPr lang="en-GB" sz="1600" b="1" dirty="0"/>
              <a:t>key to raising attainment</a:t>
            </a:r>
            <a:r>
              <a:rPr lang="en-GB" sz="1600" dirty="0"/>
              <a:t>. As a supportive measure, if parents are </a:t>
            </a:r>
            <a:r>
              <a:rPr lang="en-GB" sz="1600" b="1" dirty="0"/>
              <a:t>taught about how to engage in their children’s learning at home</a:t>
            </a:r>
            <a:r>
              <a:rPr lang="en-GB" sz="1600" dirty="0"/>
              <a:t>, this can have a </a:t>
            </a:r>
            <a:r>
              <a:rPr lang="en-GB" sz="1600" b="1" dirty="0"/>
              <a:t>dramatic impact on outcomes</a:t>
            </a:r>
            <a:r>
              <a:rPr lang="en-GB" sz="1600" dirty="0"/>
              <a:t>, even in schools that are successful.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4449D-790E-4A81-AE8A-33C73B6E90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029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Time, child to do unaided, confidence.</a:t>
            </a:r>
          </a:p>
          <a:p>
            <a:endParaRPr lang="en-GB" dirty="0"/>
          </a:p>
          <a:p>
            <a:r>
              <a:rPr lang="en-GB" dirty="0"/>
              <a:t>Most felt lacked confidence because everything has changed since they were at school. Some said they didn’t want to help in case they got the methods wrong. This was particularly true in maths.</a:t>
            </a:r>
          </a:p>
          <a:p>
            <a:endParaRPr lang="en-GB" dirty="0"/>
          </a:p>
          <a:p>
            <a:r>
              <a:rPr lang="en-GB" dirty="0"/>
              <a:t>Initiatives introduced, like ‘Keeping up with the children,’ ‘Inspire workshops’ and employing parental engagement coordinators in some schools.</a:t>
            </a:r>
          </a:p>
          <a:p>
            <a:r>
              <a:rPr lang="en-GB" dirty="0"/>
              <a:t>Due to lack of confidence.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4449D-790E-4A81-AE8A-33C73B6E90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39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Impact in Learning maths programme, </a:t>
            </a:r>
            <a:r>
              <a:rPr lang="en-GB" b="1" dirty="0"/>
              <a:t>children regularly talked about the clash between the maths learnt in school and what parents were showing them at home.</a:t>
            </a:r>
          </a:p>
          <a:p>
            <a:r>
              <a:rPr lang="en-GB" dirty="0"/>
              <a:t>Parents regularly heard the saying ‘that’s not the way we do it in school!’ when they offered to support maths homework, relying on what they were taught.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4449D-790E-4A81-AE8A-33C73B6E90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561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MN Programme is a new national programme based on research into what is important in early maths education.</a:t>
            </a:r>
          </a:p>
          <a:p>
            <a:r>
              <a:rPr lang="en-GB" b="1" dirty="0"/>
              <a:t>Share our maths in school.</a:t>
            </a:r>
          </a:p>
          <a:p>
            <a:r>
              <a:rPr lang="en-GB" b="1" dirty="0"/>
              <a:t>‘Number sense’ includes lots of things; the things mentioned here are some of them, but we are only going to focus in this session on the second two.</a:t>
            </a:r>
          </a:p>
          <a:p>
            <a:r>
              <a:rPr lang="en-GB" dirty="0"/>
              <a:t>It is worth mentioning to parents here that the numbers children use may be smaller than what they can do at home, but we are purposefully focusing on smaller numbers so that the children can develop a deep understanding of numbers to develop that good number sense. </a:t>
            </a:r>
          </a:p>
          <a:p>
            <a:r>
              <a:rPr lang="en-GB" dirty="0"/>
              <a:t>Children will be learning gradually to count out larger sets of objects and join in with the counting numbers, but to have a really good foundation to build on, the smaller numbers are so important.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4449D-790E-4A81-AE8A-33C73B6E90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499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can point out that the deeper understanding helps children in their learning later on in school. The example should be shared with parents.</a:t>
            </a:r>
          </a:p>
          <a:p>
            <a:r>
              <a:rPr lang="en-US" dirty="0"/>
              <a:t>Children who develop good number sense in Early Years and Key Stage one are much more confident and capable in </a:t>
            </a:r>
            <a:r>
              <a:rPr lang="en-US" dirty="0" err="1"/>
              <a:t>maths</a:t>
            </a:r>
            <a:r>
              <a:rPr lang="en-US" dirty="0"/>
              <a:t> later 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4449D-790E-4A81-AE8A-33C73B6E90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315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5 and a bit strategy. We always start with 5. We then consider the ‘bit’ that has been added on to 5 to make a larger number. 6 is a little bit and 9 is a big bit.</a:t>
            </a:r>
          </a:p>
          <a:p>
            <a:r>
              <a:rPr lang="en-GB" dirty="0"/>
              <a:t>This helps children to see the relationships between the numbers and how they link to both 5 and 10 (using the gaps to bridge to 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4449D-790E-4A81-AE8A-33C73B6E900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51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adults to cut out the cards whilst the children are being brought in.</a:t>
            </a:r>
          </a:p>
        </p:txBody>
      </p:sp>
      <p:sp>
        <p:nvSpPr>
          <p:cNvPr id="4" name="Slide Number Placeholder 3"/>
          <p:cNvSpPr>
            <a:spLocks noGrp="1"/>
          </p:cNvSpPr>
          <p:nvPr>
            <p:ph type="sldNum" sz="quarter" idx="5"/>
          </p:nvPr>
        </p:nvSpPr>
        <p:spPr/>
        <p:txBody>
          <a:bodyPr/>
          <a:lstStyle/>
          <a:p>
            <a:fld id="{887A09D2-7D82-4C87-B6B0-B483E7706F53}" type="slidenum">
              <a:rPr lang="en-GB" smtClean="0"/>
              <a:t>10</a:t>
            </a:fld>
            <a:endParaRPr lang="en-GB"/>
          </a:p>
        </p:txBody>
      </p:sp>
    </p:spTree>
    <p:extLst>
      <p:ext uri="{BB962C8B-B14F-4D97-AF65-F5344CB8AC3E}">
        <p14:creationId xmlns:p14="http://schemas.microsoft.com/office/powerpoint/2010/main" val="3239915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5911355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D2D2-B740-7A9B-61F1-57045DFD45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3F639B-A6A4-E5BA-968C-ACDC06957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7F8427-2AC8-5277-B1E8-792F38ADDE36}"/>
              </a:ext>
            </a:extLst>
          </p:cNvPr>
          <p:cNvSpPr>
            <a:spLocks noGrp="1"/>
          </p:cNvSpPr>
          <p:nvPr>
            <p:ph type="dt" sz="half" idx="10"/>
          </p:nvPr>
        </p:nvSpPr>
        <p:spPr/>
        <p:txBody>
          <a:body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19/04/2023</a:t>
            </a:fld>
            <a:endParaRPr lang="en-GB"/>
          </a:p>
        </p:txBody>
      </p:sp>
      <p:sp>
        <p:nvSpPr>
          <p:cNvPr id="5" name="Footer Placeholder 4">
            <a:extLst>
              <a:ext uri="{FF2B5EF4-FFF2-40B4-BE49-F238E27FC236}">
                <a16:creationId xmlns:a16="http://schemas.microsoft.com/office/drawing/2014/main" id="{EED19608-4F6C-66D7-FAEF-DDA150C0A6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2CE73-00BD-85A4-B185-0E31969341B0}"/>
              </a:ext>
            </a:extLst>
          </p:cNvPr>
          <p:cNvSpPr>
            <a:spLocks noGrp="1"/>
          </p:cNvSpPr>
          <p:nvPr>
            <p:ph type="sldNum" sz="quarter" idx="12"/>
          </p:nvPr>
        </p:nvSpPr>
        <p:spPr/>
        <p:txBody>
          <a:body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1070224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05A1-4F7B-43AB-F36D-95841FD9AB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0F31E7-9E67-5D7A-2415-194593D4D6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A05C21-2C6E-F9E7-75B8-97A7A1C039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04CB68-B91D-EC17-06D9-DC3BCEA3DB56}"/>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720AC1AB-4597-C05D-A4F9-3BFEB530CCCE}"/>
              </a:ext>
            </a:extLst>
          </p:cNvPr>
          <p:cNvSpPr>
            <a:spLocks noGrp="1"/>
          </p:cNvSpPr>
          <p:nvPr>
            <p:ph type="ftr" sz="quarter" idx="11"/>
          </p:nvPr>
        </p:nvSpPr>
        <p:spPr/>
        <p:txBody>
          <a:bodyPr/>
          <a:lstStyle/>
          <a:p>
            <a:pPr>
              <a:defRPr/>
            </a:pPr>
            <a:r>
              <a:rPr lang="en-GB"/>
              <a:t>Mastering Number 2021/2022</a:t>
            </a:r>
          </a:p>
        </p:txBody>
      </p:sp>
      <p:sp>
        <p:nvSpPr>
          <p:cNvPr id="7" name="Slide Number Placeholder 6">
            <a:extLst>
              <a:ext uri="{FF2B5EF4-FFF2-40B4-BE49-F238E27FC236}">
                <a16:creationId xmlns:a16="http://schemas.microsoft.com/office/drawing/2014/main" id="{F299F4A9-5C96-6C2B-474A-3CD879C9DE30}"/>
              </a:ext>
            </a:extLst>
          </p:cNvPr>
          <p:cNvSpPr>
            <a:spLocks noGrp="1"/>
          </p:cNvSpPr>
          <p:nvPr>
            <p:ph type="sldNum" sz="quarter" idx="12"/>
          </p:nvPr>
        </p:nvSpPr>
        <p:spPr/>
        <p:txBody>
          <a:bodyPr/>
          <a:lstStyle/>
          <a:p>
            <a:fld id="{5028FB64-8E98-4372-891D-01B9A57CE849}" type="slidenum">
              <a:rPr lang="en-GB" altLang="en-US" smtClean="0"/>
              <a:pPr/>
              <a:t>‹#›</a:t>
            </a:fld>
            <a:endParaRPr lang="en-GB" altLang="en-US"/>
          </a:p>
        </p:txBody>
      </p:sp>
      <p:pic>
        <p:nvPicPr>
          <p:cNvPr id="8" name="Picture 7">
            <a:extLst>
              <a:ext uri="{FF2B5EF4-FFF2-40B4-BE49-F238E27FC236}">
                <a16:creationId xmlns:a16="http://schemas.microsoft.com/office/drawing/2014/main" id="{A32C5ECF-E290-28E2-F49E-3619B3EAF7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96469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023C-06C0-2AF3-28AA-C3153B6838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D15C36-4F14-0653-8398-449148BA1F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2C1BA0-C567-D69A-2BCE-114636AB59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52CA41-C2DE-A8FF-D0F8-013B3D137F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CD143-22EF-AA89-D1D5-ADB05763C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7EBC2E-89F4-3B6F-C816-9708B027165B}"/>
              </a:ext>
            </a:extLst>
          </p:cNvPr>
          <p:cNvSpPr>
            <a:spLocks noGrp="1"/>
          </p:cNvSpPr>
          <p:nvPr>
            <p:ph type="dt" sz="half" idx="10"/>
          </p:nvPr>
        </p:nvSpPr>
        <p:spPr/>
        <p:txBody>
          <a:body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19/04/2023</a:t>
            </a:fld>
            <a:endParaRPr lang="en-GB"/>
          </a:p>
        </p:txBody>
      </p:sp>
      <p:sp>
        <p:nvSpPr>
          <p:cNvPr id="8" name="Footer Placeholder 7">
            <a:extLst>
              <a:ext uri="{FF2B5EF4-FFF2-40B4-BE49-F238E27FC236}">
                <a16:creationId xmlns:a16="http://schemas.microsoft.com/office/drawing/2014/main" id="{683E07F2-B8F2-2BAC-6BB4-F4106A9F4E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C92598-A06C-B1B4-DB72-4AB435904029}"/>
              </a:ext>
            </a:extLst>
          </p:cNvPr>
          <p:cNvSpPr>
            <a:spLocks noGrp="1"/>
          </p:cNvSpPr>
          <p:nvPr>
            <p:ph type="sldNum" sz="quarter" idx="12"/>
          </p:nvPr>
        </p:nvSpPr>
        <p:spPr/>
        <p:txBody>
          <a:body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3877359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AB30-3AFF-4FB4-67A9-4356254087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B9C4BE-0A07-D18F-AE68-81A646298133}"/>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4EDAA696-629D-00F4-F11D-2829DE3C2AA8}"/>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16D607BE-8619-CFA9-2CC9-EAE4557A4E85}"/>
              </a:ext>
            </a:extLst>
          </p:cNvPr>
          <p:cNvSpPr>
            <a:spLocks noGrp="1"/>
          </p:cNvSpPr>
          <p:nvPr>
            <p:ph type="sldNum" sz="quarter" idx="12"/>
          </p:nvPr>
        </p:nvSpPr>
        <p:spPr/>
        <p:txBody>
          <a:bodyPr/>
          <a:lstStyle/>
          <a:p>
            <a:pPr>
              <a:buFont typeface="Arial" panose="020B0604020202020204" pitchFamily="34" charset="0"/>
              <a:buNone/>
            </a:pPr>
            <a:endParaRPr lang="en-GB" altLang="en-US"/>
          </a:p>
        </p:txBody>
      </p:sp>
      <p:pic>
        <p:nvPicPr>
          <p:cNvPr id="6" name="Picture 5">
            <a:extLst>
              <a:ext uri="{FF2B5EF4-FFF2-40B4-BE49-F238E27FC236}">
                <a16:creationId xmlns:a16="http://schemas.microsoft.com/office/drawing/2014/main" id="{CC1857E6-4B8A-77A9-2A53-ED613854E4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59085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82C2C-4205-E9EE-92C7-35EB13DAA626}"/>
              </a:ext>
            </a:extLst>
          </p:cNvPr>
          <p:cNvSpPr>
            <a:spLocks noGrp="1"/>
          </p:cNvSpPr>
          <p:nvPr>
            <p:ph type="dt" sz="half" idx="10"/>
          </p:nvPr>
        </p:nvSpPr>
        <p:spPr/>
        <p:txBody>
          <a:bodyPr/>
          <a:lstStyle/>
          <a:p>
            <a:fld id="{F18F207A-8936-4BBB-9154-F61D83E8F759}" type="datetimeFigureOut">
              <a:rPr lang="en-GB" smtClean="0"/>
              <a:t>19/04/2023</a:t>
            </a:fld>
            <a:endParaRPr lang="en-GB"/>
          </a:p>
        </p:txBody>
      </p:sp>
      <p:sp>
        <p:nvSpPr>
          <p:cNvPr id="3" name="Footer Placeholder 2">
            <a:extLst>
              <a:ext uri="{FF2B5EF4-FFF2-40B4-BE49-F238E27FC236}">
                <a16:creationId xmlns:a16="http://schemas.microsoft.com/office/drawing/2014/main" id="{470A1920-467C-37B8-A1CB-F0748AB91E2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B97C13-555B-03F7-3BC7-1FA54C677671}"/>
              </a:ext>
            </a:extLst>
          </p:cNvPr>
          <p:cNvSpPr>
            <a:spLocks noGrp="1"/>
          </p:cNvSpPr>
          <p:nvPr>
            <p:ph type="sldNum" sz="quarter" idx="12"/>
          </p:nvPr>
        </p:nvSpPr>
        <p:spPr/>
        <p:txBody>
          <a:bodyPr/>
          <a:lstStyle/>
          <a:p>
            <a:fld id="{1CA26966-2D71-4B77-983C-1F7242C4189B}" type="slidenum">
              <a:rPr lang="en-GB" smtClean="0"/>
              <a:t>‹#›</a:t>
            </a:fld>
            <a:endParaRPr lang="en-GB"/>
          </a:p>
        </p:txBody>
      </p:sp>
    </p:spTree>
    <p:extLst>
      <p:ext uri="{BB962C8B-B14F-4D97-AF65-F5344CB8AC3E}">
        <p14:creationId xmlns:p14="http://schemas.microsoft.com/office/powerpoint/2010/main" val="152157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7D5B5-9CD4-5E79-5E69-27F660A11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1FBC3C-F362-29B5-B20D-13321F239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8B1488-152D-E10C-8B3C-2DA65349D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8BC83-FB22-1BEF-A732-7B384D980FC5}"/>
              </a:ext>
            </a:extLst>
          </p:cNvPr>
          <p:cNvSpPr>
            <a:spLocks noGrp="1"/>
          </p:cNvSpPr>
          <p:nvPr>
            <p:ph type="dt" sz="half" idx="10"/>
          </p:nvPr>
        </p:nvSpPr>
        <p:spPr/>
        <p:txBody>
          <a:body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19/04/2023</a:t>
            </a:fld>
            <a:endParaRPr lang="en-GB"/>
          </a:p>
        </p:txBody>
      </p:sp>
      <p:sp>
        <p:nvSpPr>
          <p:cNvPr id="6" name="Footer Placeholder 5">
            <a:extLst>
              <a:ext uri="{FF2B5EF4-FFF2-40B4-BE49-F238E27FC236}">
                <a16:creationId xmlns:a16="http://schemas.microsoft.com/office/drawing/2014/main" id="{2930294A-5D7E-5DBA-E88B-B1D4434120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B0FCD7-0634-9F82-C0BD-DE96F5677728}"/>
              </a:ext>
            </a:extLst>
          </p:cNvPr>
          <p:cNvSpPr>
            <a:spLocks noGrp="1"/>
          </p:cNvSpPr>
          <p:nvPr>
            <p:ph type="sldNum" sz="quarter" idx="12"/>
          </p:nvPr>
        </p:nvSpPr>
        <p:spPr/>
        <p:txBody>
          <a:body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4038146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4B64-0344-510A-032C-6DC3813A1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55AAB1-FFC7-3990-94E3-9063F58DB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5F47D0-7F0C-1D65-F6C2-CCA113BC7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37C814-7496-2BC0-317E-010A467FD72C}"/>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D48D4FA2-E702-AED9-72A2-06C5D84F67F1}"/>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E3FB7F66-84E7-895F-1E32-C57B7C972010}"/>
              </a:ext>
            </a:extLst>
          </p:cNvPr>
          <p:cNvSpPr>
            <a:spLocks noGrp="1"/>
          </p:cNvSpPr>
          <p:nvPr>
            <p:ph type="sldNum" sz="quarter" idx="12"/>
          </p:nvPr>
        </p:nvSpPr>
        <p:spPr/>
        <p:txBody>
          <a:bodyPr/>
          <a:lstStyle/>
          <a:p>
            <a:pPr>
              <a:buFont typeface="Arial" panose="020B0604020202020204" pitchFamily="34" charset="0"/>
              <a:buNone/>
            </a:pPr>
            <a:endParaRPr lang="en-GB" altLang="en-US"/>
          </a:p>
        </p:txBody>
      </p:sp>
      <p:pic>
        <p:nvPicPr>
          <p:cNvPr id="8" name="Picture 7">
            <a:extLst>
              <a:ext uri="{FF2B5EF4-FFF2-40B4-BE49-F238E27FC236}">
                <a16:creationId xmlns:a16="http://schemas.microsoft.com/office/drawing/2014/main" id="{6C38BEEF-6A8C-2329-4C5F-F25432E74F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83553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30AD-C078-885F-3EDA-AE8D221104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CACB66-EAC9-311F-BF12-350D114CE6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9483B2-8D2E-1484-B5B5-4DC07F0D3FD3}"/>
              </a:ext>
            </a:extLst>
          </p:cNvPr>
          <p:cNvSpPr>
            <a:spLocks noGrp="1"/>
          </p:cNvSpPr>
          <p:nvPr>
            <p:ph type="dt" sz="half" idx="10"/>
          </p:nvPr>
        </p:nvSpPr>
        <p:spPr/>
        <p:txBody>
          <a:body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19/04/2023</a:t>
            </a:fld>
            <a:endParaRPr lang="en-GB"/>
          </a:p>
        </p:txBody>
      </p:sp>
      <p:sp>
        <p:nvSpPr>
          <p:cNvPr id="5" name="Footer Placeholder 4">
            <a:extLst>
              <a:ext uri="{FF2B5EF4-FFF2-40B4-BE49-F238E27FC236}">
                <a16:creationId xmlns:a16="http://schemas.microsoft.com/office/drawing/2014/main" id="{F730BF89-42A2-BA25-1C0A-9B62B76823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18EA00-E72A-DEED-96D3-0AC325E13E41}"/>
              </a:ext>
            </a:extLst>
          </p:cNvPr>
          <p:cNvSpPr>
            <a:spLocks noGrp="1"/>
          </p:cNvSpPr>
          <p:nvPr>
            <p:ph type="sldNum" sz="quarter" idx="12"/>
          </p:nvPr>
        </p:nvSpPr>
        <p:spPr/>
        <p:txBody>
          <a:body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1116803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9B200-2983-74AD-993E-0B1F2E6E99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FB2490-8478-7FE5-03FE-0BCD9EAFA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370436-3637-0FC0-F5A9-5E35CD483A8F}"/>
              </a:ext>
            </a:extLst>
          </p:cNvPr>
          <p:cNvSpPr>
            <a:spLocks noGrp="1"/>
          </p:cNvSpPr>
          <p:nvPr>
            <p:ph type="dt" sz="half" idx="10"/>
          </p:nvPr>
        </p:nvSpPr>
        <p:spPr/>
        <p:txBody>
          <a:body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19/04/2023</a:t>
            </a:fld>
            <a:endParaRPr lang="en-GB"/>
          </a:p>
        </p:txBody>
      </p:sp>
      <p:sp>
        <p:nvSpPr>
          <p:cNvPr id="5" name="Footer Placeholder 4">
            <a:extLst>
              <a:ext uri="{FF2B5EF4-FFF2-40B4-BE49-F238E27FC236}">
                <a16:creationId xmlns:a16="http://schemas.microsoft.com/office/drawing/2014/main" id="{594E814B-A60E-9B09-7460-7843CA7293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5B894B-AE30-2832-A349-DAD93ABBA880}"/>
              </a:ext>
            </a:extLst>
          </p:cNvPr>
          <p:cNvSpPr>
            <a:spLocks noGrp="1"/>
          </p:cNvSpPr>
          <p:nvPr>
            <p:ph type="sldNum" sz="quarter" idx="12"/>
          </p:nvPr>
        </p:nvSpPr>
        <p:spPr/>
        <p:txBody>
          <a:body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1421532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2282394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443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02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663751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366"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78637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Tree>
    <p:extLst>
      <p:ext uri="{BB962C8B-B14F-4D97-AF65-F5344CB8AC3E}">
        <p14:creationId xmlns:p14="http://schemas.microsoft.com/office/powerpoint/2010/main" val="679872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a:solidFill>
                  <a:schemeClr val="bg1"/>
                </a:solidFill>
              </a:rPr>
              <a:t>Thank you</a:t>
            </a:r>
            <a:endParaRPr lang="en-GB" sz="3600" b="1">
              <a:solidFill>
                <a:schemeClr val="bg1"/>
              </a:solidFill>
            </a:endParaRPr>
          </a:p>
        </p:txBody>
      </p:sp>
    </p:spTree>
    <p:extLst>
      <p:ext uri="{BB962C8B-B14F-4D97-AF65-F5344CB8AC3E}">
        <p14:creationId xmlns:p14="http://schemas.microsoft.com/office/powerpoint/2010/main" val="75793548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479F6B-F071-4548-90FA-FCBDF835F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2" y="1556792"/>
            <a:ext cx="5390388" cy="3888433"/>
          </a:xfrm>
        </p:spPr>
        <p:txBody>
          <a:bodyPr/>
          <a:lstStyle>
            <a:lvl1pPr>
              <a:defRPr lang="en-US" dirty="0">
                <a:solidFill>
                  <a:srgbClr val="585858"/>
                </a:solidFill>
              </a:defRPr>
            </a:lvl1pPr>
            <a:lvl2pPr>
              <a:defRPr lang="en-US" dirty="0">
                <a:solidFill>
                  <a:srgbClr val="585858"/>
                </a:solidFill>
              </a:defRPr>
            </a:lvl2pPr>
            <a:lvl3pPr>
              <a:defRPr lang="en-US" dirty="0">
                <a:solidFill>
                  <a:srgbClr val="585858"/>
                </a:solidFill>
              </a:defRPr>
            </a:lvl3pPr>
            <a:lvl4pPr>
              <a:defRPr lang="en-US" dirty="0">
                <a:solidFill>
                  <a:srgbClr val="585858"/>
                </a:solidFill>
              </a:defRPr>
            </a:lvl4pPr>
            <a:lvl5pPr>
              <a:defRPr lang="en-GB" dirty="0">
                <a:solidFill>
                  <a:srgbClr val="58585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2010" y="1556792"/>
            <a:ext cx="5390389" cy="3888433"/>
          </a:xfrm>
        </p:spPr>
        <p:txBody>
          <a:bodyPr/>
          <a:lstStyle>
            <a:lvl1pPr>
              <a:defRPr lang="en-US" dirty="0"/>
            </a:lvl1pPr>
            <a:lvl2pPr>
              <a:defRPr lang="en-US" dirty="0"/>
            </a:lvl2pPr>
            <a:lvl3pPr>
              <a:defRPr lang="en-US" dirty="0"/>
            </a:lvl3pPr>
            <a:lvl4pPr>
              <a:defRPr lang="en-US" dirty="0"/>
            </a:lvl4pPr>
            <a:lvl5pPr>
              <a:defRPr lang="en-GB"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r>
              <a:rPr lang="en-GB"/>
              <a:t>Mastering Number 2021/2022</a:t>
            </a:r>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Tree>
    <p:extLst>
      <p:ext uri="{BB962C8B-B14F-4D97-AF65-F5344CB8AC3E}">
        <p14:creationId xmlns:p14="http://schemas.microsoft.com/office/powerpoint/2010/main" val="38877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40365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36028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Tree>
    <p:extLst>
      <p:ext uri="{BB962C8B-B14F-4D97-AF65-F5344CB8AC3E}">
        <p14:creationId xmlns:p14="http://schemas.microsoft.com/office/powerpoint/2010/main" val="213434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a:solidFill>
                  <a:schemeClr val="bg1"/>
                </a:solidFill>
              </a:rPr>
              <a:t>Thank you</a:t>
            </a:r>
            <a:endParaRPr lang="en-GB" sz="3600" b="1">
              <a:solidFill>
                <a:schemeClr val="bg1"/>
              </a:solidFill>
            </a:endParaRPr>
          </a:p>
        </p:txBody>
      </p:sp>
    </p:spTree>
    <p:extLst>
      <p:ext uri="{BB962C8B-B14F-4D97-AF65-F5344CB8AC3E}">
        <p14:creationId xmlns:p14="http://schemas.microsoft.com/office/powerpoint/2010/main" val="276579657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479F6B-F071-4548-90FA-FCBDF835F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2" y="1556792"/>
            <a:ext cx="5390388" cy="3888433"/>
          </a:xfrm>
        </p:spPr>
        <p:txBody>
          <a:bodyPr/>
          <a:lstStyle>
            <a:lvl1pPr>
              <a:defRPr lang="en-US" dirty="0">
                <a:solidFill>
                  <a:srgbClr val="585858"/>
                </a:solidFill>
              </a:defRPr>
            </a:lvl1pPr>
            <a:lvl2pPr>
              <a:defRPr lang="en-US" dirty="0">
                <a:solidFill>
                  <a:srgbClr val="585858"/>
                </a:solidFill>
              </a:defRPr>
            </a:lvl2pPr>
            <a:lvl3pPr>
              <a:defRPr lang="en-US" dirty="0">
                <a:solidFill>
                  <a:srgbClr val="585858"/>
                </a:solidFill>
              </a:defRPr>
            </a:lvl3pPr>
            <a:lvl4pPr>
              <a:defRPr lang="en-US" dirty="0">
                <a:solidFill>
                  <a:srgbClr val="585858"/>
                </a:solidFill>
              </a:defRPr>
            </a:lvl4pPr>
            <a:lvl5pPr>
              <a:defRPr lang="en-GB" dirty="0">
                <a:solidFill>
                  <a:srgbClr val="585858"/>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2010" y="1556792"/>
            <a:ext cx="5390389" cy="3888433"/>
          </a:xfrm>
        </p:spPr>
        <p:txBody>
          <a:bodyPr/>
          <a:lstStyle>
            <a:lvl1pPr>
              <a:defRPr lang="en-US" dirty="0"/>
            </a:lvl1pPr>
            <a:lvl2pPr>
              <a:defRPr lang="en-US" dirty="0"/>
            </a:lvl2pPr>
            <a:lvl3pPr>
              <a:defRPr lang="en-US" dirty="0"/>
            </a:lvl3pPr>
            <a:lvl4pPr>
              <a:defRPr lang="en-US" dirty="0"/>
            </a:lvl4pPr>
            <a:lvl5pPr>
              <a:defRPr lang="en-GB"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r>
              <a:rPr lang="en-GB"/>
              <a:t>Mastering Number 2021/2022</a:t>
            </a:r>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a:t>Click to edit Master title style</a:t>
            </a:r>
            <a:endParaRPr lang="en-GB"/>
          </a:p>
        </p:txBody>
      </p:sp>
    </p:spTree>
    <p:extLst>
      <p:ext uri="{BB962C8B-B14F-4D97-AF65-F5344CB8AC3E}">
        <p14:creationId xmlns:p14="http://schemas.microsoft.com/office/powerpoint/2010/main" val="315486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9325-C4F6-AB94-FFC1-2485B9B28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BC863E-4E45-8331-526F-8106D41279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F4A7F0-5FE5-C919-D168-F84DC340C38D}"/>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E4E87A4C-CE84-CEE4-3E2D-D9A989F5BB54}"/>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3659F061-5514-B8CC-B35C-286ACA8CC2E5}"/>
              </a:ext>
            </a:extLst>
          </p:cNvPr>
          <p:cNvSpPr>
            <a:spLocks noGrp="1"/>
          </p:cNvSpPr>
          <p:nvPr>
            <p:ph type="sldNum" sz="quarter" idx="12"/>
          </p:nvPr>
        </p:nvSpPr>
        <p:spPr/>
        <p:txBody>
          <a:bodyPr/>
          <a:lstStyle/>
          <a:p>
            <a:fld id="{1CA26966-2D71-4B77-983C-1F7242C4189B}" type="slidenum">
              <a:rPr lang="en-GB" smtClean="0"/>
              <a:t>‹#›</a:t>
            </a:fld>
            <a:endParaRPr lang="en-GB"/>
          </a:p>
        </p:txBody>
      </p:sp>
      <p:pic>
        <p:nvPicPr>
          <p:cNvPr id="7" name="Picture 2">
            <a:extLst>
              <a:ext uri="{FF2B5EF4-FFF2-40B4-BE49-F238E27FC236}">
                <a16:creationId xmlns:a16="http://schemas.microsoft.com/office/drawing/2014/main" id="{FE27A2E5-EEFF-4974-9723-EF8B75B761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56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6D43-6BFE-E44C-FFF8-A1A16BCA3E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DB75DC-B93D-C6F8-EE3B-0B6E8E641C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E7F661-CEC1-2DCF-FA60-F5F966A22037}"/>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979703CB-D04C-243E-836A-583D8CED5877}"/>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3E45E82B-C335-EE27-943D-4E1E32A8787E}"/>
              </a:ext>
            </a:extLst>
          </p:cNvPr>
          <p:cNvSpPr>
            <a:spLocks noGrp="1"/>
          </p:cNvSpPr>
          <p:nvPr>
            <p:ph type="sldNum" sz="quarter" idx="12"/>
          </p:nvPr>
        </p:nvSpPr>
        <p:spPr/>
        <p:txBody>
          <a:bodyPr/>
          <a:lstStyle/>
          <a:p>
            <a:fld id="{4DB3256F-83C8-4422-BB4B-79DB90083B87}" type="slidenum">
              <a:rPr lang="en-GB" altLang="en-US" smtClean="0"/>
              <a:pPr/>
              <a:t>‹#›</a:t>
            </a:fld>
            <a:endParaRPr lang="en-GB" altLang="en-US"/>
          </a:p>
        </p:txBody>
      </p:sp>
      <p:pic>
        <p:nvPicPr>
          <p:cNvPr id="7" name="Picture 6">
            <a:extLst>
              <a:ext uri="{FF2B5EF4-FFF2-40B4-BE49-F238E27FC236}">
                <a16:creationId xmlns:a16="http://schemas.microsoft.com/office/drawing/2014/main" id="{6EC4FAA7-C912-504C-3A52-D55334ABD5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6974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19/04/2023</a:t>
            </a:fld>
            <a:endParaRPr lang="en-GB"/>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1676723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D4781-9360-E440-54E0-0F40EB6D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AC58B9-A70D-6566-12B7-5A4E16217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E4D33C-2AA8-D899-4250-FE23A210F0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19/04/2023</a:t>
            </a:fld>
            <a:endParaRPr lang="en-GB"/>
          </a:p>
        </p:txBody>
      </p:sp>
      <p:sp>
        <p:nvSpPr>
          <p:cNvPr id="5" name="Footer Placeholder 4">
            <a:extLst>
              <a:ext uri="{FF2B5EF4-FFF2-40B4-BE49-F238E27FC236}">
                <a16:creationId xmlns:a16="http://schemas.microsoft.com/office/drawing/2014/main" id="{7D51AB06-0B3A-1908-3EDC-33B0A6A78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B04151-CE5A-C459-4D0A-BDFA1128D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26581414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19/04/2023</a:t>
            </a:fld>
            <a:endParaRPr lang="en-GB"/>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24418653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orca.cardiff.ac.uk/id/eprint/136692/3/1576474%20Suzanne%20Sarjeant%20-%20Final%20thesis%20(002).pdf"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FBC8E4-C229-4B45-854D-879850523899}"/>
              </a:ext>
            </a:extLst>
          </p:cNvPr>
          <p:cNvSpPr>
            <a:spLocks noGrp="1"/>
          </p:cNvSpPr>
          <p:nvPr>
            <p:ph type="ctrTitle"/>
          </p:nvPr>
        </p:nvSpPr>
        <p:spPr>
          <a:xfrm>
            <a:off x="402672" y="485062"/>
            <a:ext cx="6437173" cy="648071"/>
          </a:xfrm>
        </p:spPr>
        <p:txBody>
          <a:bodyPr>
            <a:normAutofit fontScale="90000"/>
          </a:bodyPr>
          <a:lstStyle/>
          <a:p>
            <a:r>
              <a:rPr lang="en-US" dirty="0">
                <a:latin typeface="Arial"/>
                <a:cs typeface="Arial"/>
              </a:rPr>
              <a:t>Mastering Number at Home</a:t>
            </a:r>
            <a:br>
              <a:rPr lang="en-US" dirty="0">
                <a:latin typeface="Arial"/>
                <a:cs typeface="Arial"/>
              </a:rPr>
            </a:br>
            <a:br>
              <a:rPr lang="en-US" dirty="0"/>
            </a:br>
            <a:r>
              <a:rPr lang="en-US" dirty="0">
                <a:latin typeface="Arial"/>
                <a:cs typeface="Arial"/>
              </a:rPr>
              <a:t>Year 2</a:t>
            </a:r>
            <a:endParaRPr lang="en-US" dirty="0"/>
          </a:p>
        </p:txBody>
      </p:sp>
      <p:pic>
        <p:nvPicPr>
          <p:cNvPr id="14" name="Picture 13">
            <a:extLst>
              <a:ext uri="{FF2B5EF4-FFF2-40B4-BE49-F238E27FC236}">
                <a16:creationId xmlns:a16="http://schemas.microsoft.com/office/drawing/2014/main" id="{C4984EAB-AE39-C338-A2E2-416E453C70D3}"/>
              </a:ext>
            </a:extLst>
          </p:cNvPr>
          <p:cNvPicPr>
            <a:picLocks noChangeAspect="1"/>
          </p:cNvPicPr>
          <p:nvPr/>
        </p:nvPicPr>
        <p:blipFill rotWithShape="1">
          <a:blip r:embed="rId3"/>
          <a:srcRect l="29991" r="49412" b="68703"/>
          <a:stretch/>
        </p:blipFill>
        <p:spPr>
          <a:xfrm>
            <a:off x="9956034" y="1516917"/>
            <a:ext cx="2052442" cy="2273977"/>
          </a:xfrm>
          <a:prstGeom prst="rect">
            <a:avLst/>
          </a:prstGeom>
        </p:spPr>
      </p:pic>
      <p:grpSp>
        <p:nvGrpSpPr>
          <p:cNvPr id="3" name="Group 2">
            <a:extLst>
              <a:ext uri="{FF2B5EF4-FFF2-40B4-BE49-F238E27FC236}">
                <a16:creationId xmlns:a16="http://schemas.microsoft.com/office/drawing/2014/main" id="{4604EC76-9ED8-9F4D-C02B-78575D1E09B0}"/>
              </a:ext>
            </a:extLst>
          </p:cNvPr>
          <p:cNvGrpSpPr/>
          <p:nvPr/>
        </p:nvGrpSpPr>
        <p:grpSpPr>
          <a:xfrm>
            <a:off x="7565626" y="2122311"/>
            <a:ext cx="1758996" cy="1668583"/>
            <a:chOff x="556033" y="577799"/>
            <a:chExt cx="2611910" cy="2579261"/>
          </a:xfrm>
        </p:grpSpPr>
        <p:sp>
          <p:nvSpPr>
            <p:cNvPr id="8" name="AutoShape 10">
              <a:extLst>
                <a:ext uri="{FF2B5EF4-FFF2-40B4-BE49-F238E27FC236}">
                  <a16:creationId xmlns:a16="http://schemas.microsoft.com/office/drawing/2014/main" id="{75EFB5CE-D4DF-E627-98B1-7D0BF453A35E}"/>
                </a:ext>
              </a:extLst>
            </p:cNvPr>
            <p:cNvSpPr>
              <a:spLocks noChangeArrowheads="1"/>
            </p:cNvSpPr>
            <p:nvPr/>
          </p:nvSpPr>
          <p:spPr bwMode="auto">
            <a:xfrm>
              <a:off x="556033" y="577799"/>
              <a:ext cx="2611910" cy="2579261"/>
            </a:xfrm>
            <a:prstGeom prst="rect">
              <a:avLst/>
            </a:prstGeom>
            <a:solidFill>
              <a:srgbClr val="F3F3F3"/>
            </a:solidFill>
            <a:ln w="28575" algn="ctr">
              <a:solidFill>
                <a:schemeClr val="tx1">
                  <a:lumMod val="65000"/>
                  <a:lumOff val="3500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D7DB2F6-09AB-A1D4-A3FB-F57A242AB193}"/>
                </a:ext>
              </a:extLst>
            </p:cNvPr>
            <p:cNvSpPr/>
            <p:nvPr/>
          </p:nvSpPr>
          <p:spPr>
            <a:xfrm>
              <a:off x="1493609" y="1506013"/>
              <a:ext cx="720000" cy="720000"/>
            </a:xfrm>
            <a:prstGeom prst="ellipse">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06C19C8-66FB-B136-7528-9DB4BA1D91DE}"/>
                </a:ext>
              </a:extLst>
            </p:cNvPr>
            <p:cNvSpPr/>
            <p:nvPr/>
          </p:nvSpPr>
          <p:spPr>
            <a:xfrm>
              <a:off x="773609" y="786013"/>
              <a:ext cx="720000" cy="720000"/>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6CF7286D-4E9C-94F2-4FEF-748C79487CB0}"/>
                </a:ext>
              </a:extLst>
            </p:cNvPr>
            <p:cNvSpPr/>
            <p:nvPr/>
          </p:nvSpPr>
          <p:spPr>
            <a:xfrm>
              <a:off x="2213609" y="786013"/>
              <a:ext cx="720000" cy="720000"/>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4498F7CA-1AEA-43BD-E50E-16F1D27B2AE7}"/>
                </a:ext>
              </a:extLst>
            </p:cNvPr>
            <p:cNvSpPr/>
            <p:nvPr/>
          </p:nvSpPr>
          <p:spPr>
            <a:xfrm>
              <a:off x="773609" y="2229459"/>
              <a:ext cx="720000" cy="720000"/>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B940D2F1-E953-F873-AD87-35AE4198D73D}"/>
                </a:ext>
              </a:extLst>
            </p:cNvPr>
            <p:cNvSpPr/>
            <p:nvPr/>
          </p:nvSpPr>
          <p:spPr>
            <a:xfrm>
              <a:off x="2213609" y="2229459"/>
              <a:ext cx="720000" cy="720000"/>
            </a:xfrm>
            <a:prstGeom prst="ellipse">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4918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CFAE9-4807-F69C-8FA2-492E6A390E30}"/>
              </a:ext>
            </a:extLst>
          </p:cNvPr>
          <p:cNvSpPr>
            <a:spLocks noGrp="1"/>
          </p:cNvSpPr>
          <p:nvPr>
            <p:ph type="title"/>
          </p:nvPr>
        </p:nvSpPr>
        <p:spPr>
          <a:xfrm>
            <a:off x="283520" y="340962"/>
            <a:ext cx="10515600" cy="959316"/>
          </a:xfrm>
        </p:spPr>
        <p:txBody>
          <a:bodyPr>
            <a:normAutofit fontScale="90000"/>
          </a:bodyPr>
          <a:lstStyle/>
          <a:p>
            <a:r>
              <a:rPr lang="en-GB" sz="3600" dirty="0">
                <a:solidFill>
                  <a:schemeClr val="tx1">
                    <a:lumMod val="65000"/>
                    <a:lumOff val="35000"/>
                  </a:schemeClr>
                </a:solidFill>
                <a:latin typeface="Arial" panose="020B0604020202020204" pitchFamily="34" charset="0"/>
                <a:cs typeface="Arial" panose="020B0604020202020204" pitchFamily="34" charset="0"/>
              </a:rPr>
              <a:t>Prepare the matching activity by cutting out the cards</a:t>
            </a:r>
          </a:p>
        </p:txBody>
      </p:sp>
      <p:pic>
        <p:nvPicPr>
          <p:cNvPr id="16" name="Graphic 15" descr="Scissors with solid fill">
            <a:extLst>
              <a:ext uri="{FF2B5EF4-FFF2-40B4-BE49-F238E27FC236}">
                <a16:creationId xmlns:a16="http://schemas.microsoft.com/office/drawing/2014/main" id="{218C19CE-52F4-E99C-8A15-EF4521223B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358755">
            <a:off x="717705" y="3316771"/>
            <a:ext cx="914400" cy="914400"/>
          </a:xfrm>
          <a:prstGeom prst="rect">
            <a:avLst/>
          </a:prstGeom>
        </p:spPr>
      </p:pic>
      <p:sp>
        <p:nvSpPr>
          <p:cNvPr id="3" name="TextBox 2">
            <a:extLst>
              <a:ext uri="{FF2B5EF4-FFF2-40B4-BE49-F238E27FC236}">
                <a16:creationId xmlns:a16="http://schemas.microsoft.com/office/drawing/2014/main" id="{4203EA50-451F-14A0-44DE-74671FB5D7AB}"/>
              </a:ext>
            </a:extLst>
          </p:cNvPr>
          <p:cNvSpPr txBox="1"/>
          <p:nvPr/>
        </p:nvSpPr>
        <p:spPr>
          <a:xfrm>
            <a:off x="172453" y="6421745"/>
            <a:ext cx="1828800" cy="369332"/>
          </a:xfrm>
          <a:prstGeom prst="rect">
            <a:avLst/>
          </a:prstGeom>
          <a:noFill/>
        </p:spPr>
        <p:txBody>
          <a:bodyPr wrap="square" rtlCol="0">
            <a:spAutoFit/>
          </a:bodyPr>
          <a:lstStyle/>
          <a:p>
            <a:r>
              <a:rPr lang="en-GB" dirty="0">
                <a:solidFill>
                  <a:schemeClr val="tx1">
                    <a:lumMod val="65000"/>
                    <a:lumOff val="35000"/>
                  </a:schemeClr>
                </a:solidFill>
              </a:rPr>
              <a:t>Week 1</a:t>
            </a:r>
          </a:p>
        </p:txBody>
      </p:sp>
      <p:grpSp>
        <p:nvGrpSpPr>
          <p:cNvPr id="4" name="Group 3">
            <a:extLst>
              <a:ext uri="{FF2B5EF4-FFF2-40B4-BE49-F238E27FC236}">
                <a16:creationId xmlns:a16="http://schemas.microsoft.com/office/drawing/2014/main" id="{8E59889D-21F7-3A05-BAE6-89EC7D599EF9}"/>
              </a:ext>
            </a:extLst>
          </p:cNvPr>
          <p:cNvGrpSpPr/>
          <p:nvPr/>
        </p:nvGrpSpPr>
        <p:grpSpPr>
          <a:xfrm>
            <a:off x="2121206" y="1604235"/>
            <a:ext cx="3329167" cy="1581146"/>
            <a:chOff x="260121" y="4485594"/>
            <a:chExt cx="1396784" cy="663385"/>
          </a:xfrm>
        </p:grpSpPr>
        <p:sp>
          <p:nvSpPr>
            <p:cNvPr id="5" name="AutoShape 10">
              <a:extLst>
                <a:ext uri="{FF2B5EF4-FFF2-40B4-BE49-F238E27FC236}">
                  <a16:creationId xmlns:a16="http://schemas.microsoft.com/office/drawing/2014/main" id="{DD9577B4-E981-9A4D-6CF1-443C99C5D14F}"/>
                </a:ext>
              </a:extLst>
            </p:cNvPr>
            <p:cNvSpPr>
              <a:spLocks noChangeArrowheads="1"/>
            </p:cNvSpPr>
            <p:nvPr/>
          </p:nvSpPr>
          <p:spPr bwMode="auto">
            <a:xfrm>
              <a:off x="260121" y="4485594"/>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108F6519-9B23-8712-1CE6-1CB99F89C660}"/>
                </a:ext>
              </a:extLst>
            </p:cNvPr>
            <p:cNvSpPr/>
            <p:nvPr/>
          </p:nvSpPr>
          <p:spPr>
            <a:xfrm>
              <a:off x="717610" y="45431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42633DA-72FE-DF98-755E-92EA9069ADCC}"/>
                </a:ext>
              </a:extLst>
            </p:cNvPr>
            <p:cNvSpPr/>
            <p:nvPr/>
          </p:nvSpPr>
          <p:spPr>
            <a:xfrm>
              <a:off x="514082" y="4725023"/>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9BBB84A-F3FF-3D24-5A7C-7E647834942B}"/>
                </a:ext>
              </a:extLst>
            </p:cNvPr>
            <p:cNvSpPr/>
            <p:nvPr/>
          </p:nvSpPr>
          <p:spPr>
            <a:xfrm>
              <a:off x="327911" y="454660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788D4542-836C-1C26-A93B-FD3D246BC196}"/>
                </a:ext>
              </a:extLst>
            </p:cNvPr>
            <p:cNvSpPr/>
            <p:nvPr/>
          </p:nvSpPr>
          <p:spPr>
            <a:xfrm>
              <a:off x="717610"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210001C1-2D78-9CF6-F6BE-BA35DDE04040}"/>
                </a:ext>
              </a:extLst>
            </p:cNvPr>
            <p:cNvSpPr/>
            <p:nvPr/>
          </p:nvSpPr>
          <p:spPr>
            <a:xfrm>
              <a:off x="327318"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5" name="AutoShape 10">
              <a:extLst>
                <a:ext uri="{FF2B5EF4-FFF2-40B4-BE49-F238E27FC236}">
                  <a16:creationId xmlns:a16="http://schemas.microsoft.com/office/drawing/2014/main" id="{222A778F-1640-6D76-5637-EC81C45885D8}"/>
                </a:ext>
              </a:extLst>
            </p:cNvPr>
            <p:cNvSpPr>
              <a:spLocks noChangeArrowheads="1"/>
            </p:cNvSpPr>
            <p:nvPr/>
          </p:nvSpPr>
          <p:spPr bwMode="auto">
            <a:xfrm>
              <a:off x="958513" y="4485594"/>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25A04B35-4ED6-5394-F040-8BC8305B1666}"/>
                </a:ext>
              </a:extLst>
            </p:cNvPr>
            <p:cNvSpPr/>
            <p:nvPr/>
          </p:nvSpPr>
          <p:spPr>
            <a:xfrm>
              <a:off x="1416002" y="45431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FFA6027-2462-EB60-8764-CD6B6CCA768E}"/>
                </a:ext>
              </a:extLst>
            </p:cNvPr>
            <p:cNvSpPr/>
            <p:nvPr/>
          </p:nvSpPr>
          <p:spPr>
            <a:xfrm>
              <a:off x="1212474" y="4725023"/>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2F799518-8E47-7034-883E-E20924C54166}"/>
                </a:ext>
              </a:extLst>
            </p:cNvPr>
            <p:cNvSpPr/>
            <p:nvPr/>
          </p:nvSpPr>
          <p:spPr>
            <a:xfrm>
              <a:off x="1026303" y="454660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9E810995-8050-919E-B69D-0CF9214552E2}"/>
                </a:ext>
              </a:extLst>
            </p:cNvPr>
            <p:cNvSpPr/>
            <p:nvPr/>
          </p:nvSpPr>
          <p:spPr>
            <a:xfrm>
              <a:off x="1416002"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06617B2A-EA16-7F26-766D-ADC1DA5EB8EF}"/>
                </a:ext>
              </a:extLst>
            </p:cNvPr>
            <p:cNvSpPr/>
            <p:nvPr/>
          </p:nvSpPr>
          <p:spPr>
            <a:xfrm>
              <a:off x="1025710"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AB73B28D-9E0F-9DDB-D8DD-CFC3137CBC15}"/>
                </a:ext>
              </a:extLst>
            </p:cNvPr>
            <p:cNvSpPr/>
            <p:nvPr/>
          </p:nvSpPr>
          <p:spPr>
            <a:xfrm>
              <a:off x="717610" y="454660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17960221-5C1D-0D33-EED7-D32819D9A4F4}"/>
                </a:ext>
              </a:extLst>
            </p:cNvPr>
            <p:cNvSpPr/>
            <p:nvPr/>
          </p:nvSpPr>
          <p:spPr>
            <a:xfrm>
              <a:off x="327316" y="45461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D4C5D876-E6A4-6224-8BBF-5DD32DD68559}"/>
                </a:ext>
              </a:extLst>
            </p:cNvPr>
            <p:cNvSpPr/>
            <p:nvPr/>
          </p:nvSpPr>
          <p:spPr>
            <a:xfrm>
              <a:off x="517703" y="472385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54E8535-8F60-BB84-3E36-D78479B73410}"/>
                </a:ext>
              </a:extLst>
            </p:cNvPr>
            <p:cNvSpPr/>
            <p:nvPr/>
          </p:nvSpPr>
          <p:spPr>
            <a:xfrm>
              <a:off x="717610" y="4919459"/>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0E6ED3B6-06C3-6F0B-51DD-B3683E6E5969}"/>
                </a:ext>
              </a:extLst>
            </p:cNvPr>
            <p:cNvSpPr/>
            <p:nvPr/>
          </p:nvSpPr>
          <p:spPr>
            <a:xfrm>
              <a:off x="327318" y="4919459"/>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594FA044-E7BB-F439-45C3-2CA7382FFFC6}"/>
                </a:ext>
              </a:extLst>
            </p:cNvPr>
            <p:cNvSpPr/>
            <p:nvPr/>
          </p:nvSpPr>
          <p:spPr>
            <a:xfrm>
              <a:off x="1412380" y="45461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EB579DF9-19EC-4C0E-A318-CC9BFF551A87}"/>
                </a:ext>
              </a:extLst>
            </p:cNvPr>
            <p:cNvSpPr/>
            <p:nvPr/>
          </p:nvSpPr>
          <p:spPr>
            <a:xfrm>
              <a:off x="1025710" y="491902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007465B-C0E5-0811-75AD-A7D4F1BA878D}"/>
              </a:ext>
            </a:extLst>
          </p:cNvPr>
          <p:cNvGrpSpPr/>
          <p:nvPr/>
        </p:nvGrpSpPr>
        <p:grpSpPr>
          <a:xfrm>
            <a:off x="2549894" y="4073379"/>
            <a:ext cx="3329167" cy="1581146"/>
            <a:chOff x="260121" y="201337"/>
            <a:chExt cx="1396784" cy="663385"/>
          </a:xfrm>
        </p:grpSpPr>
        <p:sp>
          <p:nvSpPr>
            <p:cNvPr id="30" name="AutoShape 10">
              <a:extLst>
                <a:ext uri="{FF2B5EF4-FFF2-40B4-BE49-F238E27FC236}">
                  <a16:creationId xmlns:a16="http://schemas.microsoft.com/office/drawing/2014/main" id="{133543D8-4C98-D808-8935-AF7C2D5B681F}"/>
                </a:ext>
              </a:extLst>
            </p:cNvPr>
            <p:cNvSpPr>
              <a:spLocks noChangeArrowheads="1"/>
            </p:cNvSpPr>
            <p:nvPr/>
          </p:nvSpPr>
          <p:spPr bwMode="auto">
            <a:xfrm>
              <a:off x="260121" y="201337"/>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EB79960-FF0E-9FD7-0ED8-17AAD58A7ABF}"/>
                </a:ext>
              </a:extLst>
            </p:cNvPr>
            <p:cNvSpPr/>
            <p:nvPr/>
          </p:nvSpPr>
          <p:spPr>
            <a:xfrm>
              <a:off x="717610" y="25893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7D300FDF-BBA5-82F4-6B50-E4935D63FCE7}"/>
                </a:ext>
              </a:extLst>
            </p:cNvPr>
            <p:cNvSpPr/>
            <p:nvPr/>
          </p:nvSpPr>
          <p:spPr>
            <a:xfrm>
              <a:off x="514082" y="440766"/>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E8D2DC6F-DFCB-81DF-CA80-5E3EF7EBDF6C}"/>
                </a:ext>
              </a:extLst>
            </p:cNvPr>
            <p:cNvSpPr/>
            <p:nvPr/>
          </p:nvSpPr>
          <p:spPr>
            <a:xfrm>
              <a:off x="327911" y="26235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4B76B42A-103A-EF6F-94AC-2ACBFD09009F}"/>
                </a:ext>
              </a:extLst>
            </p:cNvPr>
            <p:cNvSpPr/>
            <p:nvPr/>
          </p:nvSpPr>
          <p:spPr>
            <a:xfrm>
              <a:off x="717610"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0E011B39-7C0C-0900-525C-F4E006B59771}"/>
                </a:ext>
              </a:extLst>
            </p:cNvPr>
            <p:cNvSpPr/>
            <p:nvPr/>
          </p:nvSpPr>
          <p:spPr>
            <a:xfrm>
              <a:off x="327318"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6" name="AutoShape 10">
              <a:extLst>
                <a:ext uri="{FF2B5EF4-FFF2-40B4-BE49-F238E27FC236}">
                  <a16:creationId xmlns:a16="http://schemas.microsoft.com/office/drawing/2014/main" id="{0DC90972-2D5B-AE44-259D-621504670EF5}"/>
                </a:ext>
              </a:extLst>
            </p:cNvPr>
            <p:cNvSpPr>
              <a:spLocks noChangeArrowheads="1"/>
            </p:cNvSpPr>
            <p:nvPr/>
          </p:nvSpPr>
          <p:spPr bwMode="auto">
            <a:xfrm>
              <a:off x="958513" y="201337"/>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D2D01F44-650E-FE64-A066-DFDBA39FBD3C}"/>
                </a:ext>
              </a:extLst>
            </p:cNvPr>
            <p:cNvSpPr/>
            <p:nvPr/>
          </p:nvSpPr>
          <p:spPr>
            <a:xfrm>
              <a:off x="1416002" y="25893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4B5B22CB-C1AF-19B3-1052-19FA31BA8428}"/>
                </a:ext>
              </a:extLst>
            </p:cNvPr>
            <p:cNvSpPr/>
            <p:nvPr/>
          </p:nvSpPr>
          <p:spPr>
            <a:xfrm>
              <a:off x="1212474" y="440766"/>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95E7FB99-D0E0-5460-9F9F-2F14D8F05D6C}"/>
                </a:ext>
              </a:extLst>
            </p:cNvPr>
            <p:cNvSpPr/>
            <p:nvPr/>
          </p:nvSpPr>
          <p:spPr>
            <a:xfrm>
              <a:off x="1026303" y="26235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33874B31-0413-D4A4-C9BF-3F919D43F115}"/>
                </a:ext>
              </a:extLst>
            </p:cNvPr>
            <p:cNvSpPr/>
            <p:nvPr/>
          </p:nvSpPr>
          <p:spPr>
            <a:xfrm>
              <a:off x="1416002"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20D74699-CA46-F5F5-E601-28C39D21691E}"/>
                </a:ext>
              </a:extLst>
            </p:cNvPr>
            <p:cNvSpPr/>
            <p:nvPr/>
          </p:nvSpPr>
          <p:spPr>
            <a:xfrm>
              <a:off x="1025710"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1E23DFE0-99E0-9266-BCB4-70FFE03B02BF}"/>
                </a:ext>
              </a:extLst>
            </p:cNvPr>
            <p:cNvSpPr/>
            <p:nvPr/>
          </p:nvSpPr>
          <p:spPr>
            <a:xfrm>
              <a:off x="717610" y="26235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E76BF8C0-C909-B203-40A8-243A78F60FB5}"/>
                </a:ext>
              </a:extLst>
            </p:cNvPr>
            <p:cNvSpPr/>
            <p:nvPr/>
          </p:nvSpPr>
          <p:spPr>
            <a:xfrm>
              <a:off x="327316" y="26191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85667D-3DAB-D6BC-D662-CCA9D0C94A00}"/>
                </a:ext>
              </a:extLst>
            </p:cNvPr>
            <p:cNvSpPr/>
            <p:nvPr/>
          </p:nvSpPr>
          <p:spPr>
            <a:xfrm>
              <a:off x="517703" y="43960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D168B319-0191-0455-657A-A0C95EE3AAE7}"/>
                </a:ext>
              </a:extLst>
            </p:cNvPr>
            <p:cNvSpPr/>
            <p:nvPr/>
          </p:nvSpPr>
          <p:spPr>
            <a:xfrm>
              <a:off x="717610" y="63520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046922D9-A9AF-D3B2-B951-E1F2D13E517B}"/>
                </a:ext>
              </a:extLst>
            </p:cNvPr>
            <p:cNvSpPr/>
            <p:nvPr/>
          </p:nvSpPr>
          <p:spPr>
            <a:xfrm>
              <a:off x="327318" y="63520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97F3848-12B1-7575-348D-3D790F46CF73}"/>
                </a:ext>
              </a:extLst>
            </p:cNvPr>
            <p:cNvSpPr/>
            <p:nvPr/>
          </p:nvSpPr>
          <p:spPr>
            <a:xfrm>
              <a:off x="1212176" y="43960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A5AE9D50-6879-6B75-2D56-35C8625A98ED}"/>
              </a:ext>
            </a:extLst>
          </p:cNvPr>
          <p:cNvGrpSpPr/>
          <p:nvPr/>
        </p:nvGrpSpPr>
        <p:grpSpPr>
          <a:xfrm>
            <a:off x="6585705" y="1604235"/>
            <a:ext cx="3329167" cy="1581146"/>
            <a:chOff x="260121" y="1919312"/>
            <a:chExt cx="1396784" cy="663385"/>
          </a:xfrm>
        </p:grpSpPr>
        <p:sp>
          <p:nvSpPr>
            <p:cNvPr id="49" name="AutoShape 10">
              <a:extLst>
                <a:ext uri="{FF2B5EF4-FFF2-40B4-BE49-F238E27FC236}">
                  <a16:creationId xmlns:a16="http://schemas.microsoft.com/office/drawing/2014/main" id="{279362FB-CE75-1C92-2423-8B36DC5638BC}"/>
                </a:ext>
              </a:extLst>
            </p:cNvPr>
            <p:cNvSpPr>
              <a:spLocks noChangeArrowheads="1"/>
            </p:cNvSpPr>
            <p:nvPr/>
          </p:nvSpPr>
          <p:spPr bwMode="auto">
            <a:xfrm>
              <a:off x="260121" y="1919312"/>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DD605820-76D6-8485-B619-5EF5DEBDFF16}"/>
                </a:ext>
              </a:extLst>
            </p:cNvPr>
            <p:cNvSpPr/>
            <p:nvPr/>
          </p:nvSpPr>
          <p:spPr>
            <a:xfrm>
              <a:off x="717610" y="197691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BC21AEAC-6C8C-C60C-1F49-C7942F9727AE}"/>
                </a:ext>
              </a:extLst>
            </p:cNvPr>
            <p:cNvSpPr/>
            <p:nvPr/>
          </p:nvSpPr>
          <p:spPr>
            <a:xfrm>
              <a:off x="514082" y="2158741"/>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58B7D9A6-4BF3-7DA1-2AB7-A64B806C9450}"/>
                </a:ext>
              </a:extLst>
            </p:cNvPr>
            <p:cNvSpPr/>
            <p:nvPr/>
          </p:nvSpPr>
          <p:spPr>
            <a:xfrm>
              <a:off x="327911" y="19803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C525E810-D2B6-D1AF-273A-383BC1D224CE}"/>
                </a:ext>
              </a:extLst>
            </p:cNvPr>
            <p:cNvSpPr/>
            <p:nvPr/>
          </p:nvSpPr>
          <p:spPr>
            <a:xfrm>
              <a:off x="717610"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F5B2B529-A7EF-3B1B-98AF-B8800A902429}"/>
                </a:ext>
              </a:extLst>
            </p:cNvPr>
            <p:cNvSpPr/>
            <p:nvPr/>
          </p:nvSpPr>
          <p:spPr>
            <a:xfrm>
              <a:off x="327318"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5" name="AutoShape 10">
              <a:extLst>
                <a:ext uri="{FF2B5EF4-FFF2-40B4-BE49-F238E27FC236}">
                  <a16:creationId xmlns:a16="http://schemas.microsoft.com/office/drawing/2014/main" id="{CDD708FE-CE2A-5A67-A8C8-2A59D24C3468}"/>
                </a:ext>
              </a:extLst>
            </p:cNvPr>
            <p:cNvSpPr>
              <a:spLocks noChangeArrowheads="1"/>
            </p:cNvSpPr>
            <p:nvPr/>
          </p:nvSpPr>
          <p:spPr bwMode="auto">
            <a:xfrm>
              <a:off x="958513" y="1919312"/>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43FD02A5-EA5E-414E-BBCD-D608A4E97E9D}"/>
                </a:ext>
              </a:extLst>
            </p:cNvPr>
            <p:cNvSpPr/>
            <p:nvPr/>
          </p:nvSpPr>
          <p:spPr>
            <a:xfrm>
              <a:off x="1416002" y="197691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DF6FDC78-BD7F-613E-2051-9FF7FAF4DE59}"/>
                </a:ext>
              </a:extLst>
            </p:cNvPr>
            <p:cNvSpPr/>
            <p:nvPr/>
          </p:nvSpPr>
          <p:spPr>
            <a:xfrm>
              <a:off x="1212474" y="2158741"/>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E2D23903-45A6-7BD3-52B9-9EDFA7EF5936}"/>
                </a:ext>
              </a:extLst>
            </p:cNvPr>
            <p:cNvSpPr/>
            <p:nvPr/>
          </p:nvSpPr>
          <p:spPr>
            <a:xfrm>
              <a:off x="1026303" y="19803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6A850F8C-70E3-09BE-2E33-A06E145A67A5}"/>
                </a:ext>
              </a:extLst>
            </p:cNvPr>
            <p:cNvSpPr/>
            <p:nvPr/>
          </p:nvSpPr>
          <p:spPr>
            <a:xfrm>
              <a:off x="1416002"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36D889C1-CDD5-2F4F-4C52-9BF1D540D774}"/>
                </a:ext>
              </a:extLst>
            </p:cNvPr>
            <p:cNvSpPr/>
            <p:nvPr/>
          </p:nvSpPr>
          <p:spPr>
            <a:xfrm>
              <a:off x="1025710"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D22ED6FC-6E44-8CD0-6C08-E22AA28812F5}"/>
                </a:ext>
              </a:extLst>
            </p:cNvPr>
            <p:cNvSpPr/>
            <p:nvPr/>
          </p:nvSpPr>
          <p:spPr>
            <a:xfrm>
              <a:off x="717610" y="198032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89864B40-646C-3361-5DDF-7157A4ECD966}"/>
                </a:ext>
              </a:extLst>
            </p:cNvPr>
            <p:cNvSpPr/>
            <p:nvPr/>
          </p:nvSpPr>
          <p:spPr>
            <a:xfrm>
              <a:off x="327316" y="1979893"/>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B1452B6A-DB7D-E748-B690-D0FD3F1C324D}"/>
                </a:ext>
              </a:extLst>
            </p:cNvPr>
            <p:cNvSpPr/>
            <p:nvPr/>
          </p:nvSpPr>
          <p:spPr>
            <a:xfrm>
              <a:off x="517703" y="21575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C6881F29-DF9E-A8E9-6DE8-2173C11CC69F}"/>
                </a:ext>
              </a:extLst>
            </p:cNvPr>
            <p:cNvSpPr/>
            <p:nvPr/>
          </p:nvSpPr>
          <p:spPr>
            <a:xfrm>
              <a:off x="717610" y="235317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3B2FB570-530C-914C-2796-C58E2E66783F}"/>
                </a:ext>
              </a:extLst>
            </p:cNvPr>
            <p:cNvSpPr/>
            <p:nvPr/>
          </p:nvSpPr>
          <p:spPr>
            <a:xfrm>
              <a:off x="327318" y="235317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6102FCA3-8F5A-E243-2CB2-110B6357E650}"/>
                </a:ext>
              </a:extLst>
            </p:cNvPr>
            <p:cNvSpPr/>
            <p:nvPr/>
          </p:nvSpPr>
          <p:spPr>
            <a:xfrm>
              <a:off x="1025708" y="1979461"/>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FB246B5B-8B10-B1E6-FB21-CDAE10D668D0}"/>
                </a:ext>
              </a:extLst>
            </p:cNvPr>
            <p:cNvSpPr/>
            <p:nvPr/>
          </p:nvSpPr>
          <p:spPr>
            <a:xfrm>
              <a:off x="1416002" y="235274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870B3C59-D129-8D24-32DC-5D5115B82348}"/>
                </a:ext>
              </a:extLst>
            </p:cNvPr>
            <p:cNvSpPr/>
            <p:nvPr/>
          </p:nvSpPr>
          <p:spPr>
            <a:xfrm>
              <a:off x="1212176" y="21575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9" name="Group 68">
            <a:extLst>
              <a:ext uri="{FF2B5EF4-FFF2-40B4-BE49-F238E27FC236}">
                <a16:creationId xmlns:a16="http://schemas.microsoft.com/office/drawing/2014/main" id="{F4B82D7A-7575-28C3-0F55-1D4692260C5B}"/>
              </a:ext>
            </a:extLst>
          </p:cNvPr>
          <p:cNvGrpSpPr/>
          <p:nvPr/>
        </p:nvGrpSpPr>
        <p:grpSpPr>
          <a:xfrm>
            <a:off x="7372120" y="3928987"/>
            <a:ext cx="3329167" cy="1581146"/>
            <a:chOff x="260121" y="1060325"/>
            <a:chExt cx="1396784" cy="663385"/>
          </a:xfrm>
        </p:grpSpPr>
        <p:sp>
          <p:nvSpPr>
            <p:cNvPr id="70" name="AutoShape 10">
              <a:extLst>
                <a:ext uri="{FF2B5EF4-FFF2-40B4-BE49-F238E27FC236}">
                  <a16:creationId xmlns:a16="http://schemas.microsoft.com/office/drawing/2014/main" id="{91821413-2E6F-82B7-6027-63FFF74A39EB}"/>
                </a:ext>
              </a:extLst>
            </p:cNvPr>
            <p:cNvSpPr>
              <a:spLocks noChangeArrowheads="1"/>
            </p:cNvSpPr>
            <p:nvPr/>
          </p:nvSpPr>
          <p:spPr bwMode="auto">
            <a:xfrm>
              <a:off x="260121" y="1060325"/>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B125A476-DF70-ED40-46B0-CBD3AFFEAD37}"/>
                </a:ext>
              </a:extLst>
            </p:cNvPr>
            <p:cNvSpPr/>
            <p:nvPr/>
          </p:nvSpPr>
          <p:spPr>
            <a:xfrm>
              <a:off x="717610" y="11179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4E3BC41C-8907-E1D9-8B76-E04FEE3A251A}"/>
                </a:ext>
              </a:extLst>
            </p:cNvPr>
            <p:cNvSpPr/>
            <p:nvPr/>
          </p:nvSpPr>
          <p:spPr>
            <a:xfrm>
              <a:off x="514082" y="129975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5ECEA88C-5233-CFBA-8867-47254BE0F245}"/>
                </a:ext>
              </a:extLst>
            </p:cNvPr>
            <p:cNvSpPr/>
            <p:nvPr/>
          </p:nvSpPr>
          <p:spPr>
            <a:xfrm>
              <a:off x="327911" y="1121338"/>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4441AB0D-3F7F-B966-58B4-F19763D4356F}"/>
                </a:ext>
              </a:extLst>
            </p:cNvPr>
            <p:cNvSpPr/>
            <p:nvPr/>
          </p:nvSpPr>
          <p:spPr>
            <a:xfrm>
              <a:off x="717610"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41B3BB98-A9A7-C973-521F-1480C8ACF790}"/>
                </a:ext>
              </a:extLst>
            </p:cNvPr>
            <p:cNvSpPr/>
            <p:nvPr/>
          </p:nvSpPr>
          <p:spPr>
            <a:xfrm>
              <a:off x="327318"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6" name="AutoShape 10">
              <a:extLst>
                <a:ext uri="{FF2B5EF4-FFF2-40B4-BE49-F238E27FC236}">
                  <a16:creationId xmlns:a16="http://schemas.microsoft.com/office/drawing/2014/main" id="{E73737B1-34EB-C16C-6904-D3A6E0A505B0}"/>
                </a:ext>
              </a:extLst>
            </p:cNvPr>
            <p:cNvSpPr>
              <a:spLocks noChangeArrowheads="1"/>
            </p:cNvSpPr>
            <p:nvPr/>
          </p:nvSpPr>
          <p:spPr bwMode="auto">
            <a:xfrm>
              <a:off x="958513" y="1060325"/>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2562D6A4-3562-762B-B1A3-39349B92CFF8}"/>
                </a:ext>
              </a:extLst>
            </p:cNvPr>
            <p:cNvSpPr/>
            <p:nvPr/>
          </p:nvSpPr>
          <p:spPr>
            <a:xfrm>
              <a:off x="1416002" y="11179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0282F9B8-D439-C086-5676-D6643F1FBFED}"/>
                </a:ext>
              </a:extLst>
            </p:cNvPr>
            <p:cNvSpPr/>
            <p:nvPr/>
          </p:nvSpPr>
          <p:spPr>
            <a:xfrm>
              <a:off x="1212474" y="129975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941E123F-71C5-B4B0-BD4B-5B8E35142835}"/>
                </a:ext>
              </a:extLst>
            </p:cNvPr>
            <p:cNvSpPr/>
            <p:nvPr/>
          </p:nvSpPr>
          <p:spPr>
            <a:xfrm>
              <a:off x="1026303" y="1121338"/>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2D43058F-6197-4B45-B9F6-11C52AA88410}"/>
                </a:ext>
              </a:extLst>
            </p:cNvPr>
            <p:cNvSpPr/>
            <p:nvPr/>
          </p:nvSpPr>
          <p:spPr>
            <a:xfrm>
              <a:off x="1416002"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359EB10E-AF3B-CD23-82A1-90A6424D6382}"/>
                </a:ext>
              </a:extLst>
            </p:cNvPr>
            <p:cNvSpPr/>
            <p:nvPr/>
          </p:nvSpPr>
          <p:spPr>
            <a:xfrm>
              <a:off x="1025710"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C5AEA5C7-D066-BE8B-A2CA-18234112AF85}"/>
                </a:ext>
              </a:extLst>
            </p:cNvPr>
            <p:cNvSpPr/>
            <p:nvPr/>
          </p:nvSpPr>
          <p:spPr>
            <a:xfrm>
              <a:off x="717610" y="112133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ACD2823A-A13B-ED5E-9CC9-9F10088FCDC7}"/>
                </a:ext>
              </a:extLst>
            </p:cNvPr>
            <p:cNvSpPr/>
            <p:nvPr/>
          </p:nvSpPr>
          <p:spPr>
            <a:xfrm>
              <a:off x="327316" y="1120906"/>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ED04F205-FE06-0A6F-26D5-4AA98E50F73B}"/>
                </a:ext>
              </a:extLst>
            </p:cNvPr>
            <p:cNvSpPr/>
            <p:nvPr/>
          </p:nvSpPr>
          <p:spPr>
            <a:xfrm>
              <a:off x="517703" y="129858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B868319D-C616-6EF7-6A21-BF09740779E6}"/>
                </a:ext>
              </a:extLst>
            </p:cNvPr>
            <p:cNvSpPr/>
            <p:nvPr/>
          </p:nvSpPr>
          <p:spPr>
            <a:xfrm>
              <a:off x="717610" y="149419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6D665466-F985-5158-93B2-A1A9468AA51A}"/>
                </a:ext>
              </a:extLst>
            </p:cNvPr>
            <p:cNvSpPr/>
            <p:nvPr/>
          </p:nvSpPr>
          <p:spPr>
            <a:xfrm>
              <a:off x="327318" y="149419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22156893-C4C1-60E9-62F2-89BB0943CBB2}"/>
                </a:ext>
              </a:extLst>
            </p:cNvPr>
            <p:cNvSpPr/>
            <p:nvPr/>
          </p:nvSpPr>
          <p:spPr>
            <a:xfrm>
              <a:off x="1025708" y="1120474"/>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F3379741-3499-129F-80BF-E7E1A3BC3EF8}"/>
                </a:ext>
              </a:extLst>
            </p:cNvPr>
            <p:cNvSpPr/>
            <p:nvPr/>
          </p:nvSpPr>
          <p:spPr>
            <a:xfrm>
              <a:off x="1025710" y="149375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5023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91ED83-AE80-F2FD-A1C3-F64F9FD60BEF}"/>
              </a:ext>
            </a:extLst>
          </p:cNvPr>
          <p:cNvPicPr>
            <a:picLocks noChangeAspect="1"/>
          </p:cNvPicPr>
          <p:nvPr/>
        </p:nvPicPr>
        <p:blipFill>
          <a:blip r:embed="rId3"/>
          <a:stretch>
            <a:fillRect/>
          </a:stretch>
        </p:blipFill>
        <p:spPr>
          <a:xfrm>
            <a:off x="934453" y="2908164"/>
            <a:ext cx="4134771" cy="1975777"/>
          </a:xfrm>
          <a:prstGeom prst="rect">
            <a:avLst/>
          </a:prstGeom>
        </p:spPr>
      </p:pic>
      <p:pic>
        <p:nvPicPr>
          <p:cNvPr id="4" name="Picture 3">
            <a:extLst>
              <a:ext uri="{FF2B5EF4-FFF2-40B4-BE49-F238E27FC236}">
                <a16:creationId xmlns:a16="http://schemas.microsoft.com/office/drawing/2014/main" id="{B5CF12B9-1923-A09A-58DE-2B7230CB7ABD}"/>
              </a:ext>
            </a:extLst>
          </p:cNvPr>
          <p:cNvPicPr>
            <a:picLocks noChangeAspect="1"/>
          </p:cNvPicPr>
          <p:nvPr/>
        </p:nvPicPr>
        <p:blipFill>
          <a:blip r:embed="rId4"/>
          <a:stretch>
            <a:fillRect/>
          </a:stretch>
        </p:blipFill>
        <p:spPr>
          <a:xfrm>
            <a:off x="6612648" y="2996880"/>
            <a:ext cx="4452394" cy="1798346"/>
          </a:xfrm>
          <a:prstGeom prst="rect">
            <a:avLst/>
          </a:prstGeom>
        </p:spPr>
      </p:pic>
      <p:sp>
        <p:nvSpPr>
          <p:cNvPr id="5" name="TextBox 4">
            <a:extLst>
              <a:ext uri="{FF2B5EF4-FFF2-40B4-BE49-F238E27FC236}">
                <a16:creationId xmlns:a16="http://schemas.microsoft.com/office/drawing/2014/main" id="{20755EAB-21B6-5681-3A0A-AD03C8B5468F}"/>
              </a:ext>
            </a:extLst>
          </p:cNvPr>
          <p:cNvSpPr txBox="1"/>
          <p:nvPr/>
        </p:nvSpPr>
        <p:spPr>
          <a:xfrm>
            <a:off x="3361385" y="5706656"/>
            <a:ext cx="5357611" cy="715089"/>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algn="ctr">
              <a:defRPr/>
            </a:pPr>
            <a:r>
              <a:rPr lang="en-GB" dirty="0">
                <a:solidFill>
                  <a:srgbClr val="585858"/>
                </a:solidFill>
                <a:latin typeface="Century Gothic" panose="020B0502020202020204" pitchFamily="34" charset="0"/>
              </a:rPr>
              <a:t>_____ is made of </a:t>
            </a:r>
            <a:r>
              <a:rPr kumimoji="0" lang="en-GB" sz="1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5 and _____.</a:t>
            </a:r>
          </a:p>
          <a:p>
            <a:pPr algn="ctr">
              <a:defRPr/>
            </a:pPr>
            <a:r>
              <a:rPr lang="en-GB" dirty="0">
                <a:solidFill>
                  <a:srgbClr val="585858"/>
                </a:solidFill>
                <a:latin typeface="Century Gothic" panose="020B0502020202020204" pitchFamily="34" charset="0"/>
              </a:rPr>
              <a:t>5 and ____ make _____.</a:t>
            </a:r>
            <a:endParaRPr kumimoji="0" lang="en-GB" sz="1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41247A22-7ED4-091B-FA9E-A2DDAFCB7FDB}"/>
              </a:ext>
            </a:extLst>
          </p:cNvPr>
          <p:cNvSpPr txBox="1"/>
          <p:nvPr/>
        </p:nvSpPr>
        <p:spPr>
          <a:xfrm>
            <a:off x="397042" y="1292103"/>
            <a:ext cx="11148635" cy="1200329"/>
          </a:xfrm>
          <a:prstGeom prst="rect">
            <a:avLst/>
          </a:prstGeom>
          <a:noFill/>
        </p:spPr>
        <p:txBody>
          <a:bodyPr wrap="square" rtlCol="0">
            <a:spAutoFit/>
          </a:bodyPr>
          <a:lstStyle/>
          <a:p>
            <a:r>
              <a:rPr kumimoji="0" lang="en-GB" sz="2400" b="0" i="0" u="none" strike="noStrike" kern="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Grown-ups: place 7 counters on the dice frame as shown.</a:t>
            </a:r>
          </a:p>
          <a:p>
            <a:r>
              <a:rPr lang="en-GB" sz="2400" kern="0" dirty="0">
                <a:solidFill>
                  <a:srgbClr val="595959"/>
                </a:solidFill>
                <a:latin typeface="Arial" panose="020B0604020202020204" pitchFamily="34" charset="0"/>
                <a:cs typeface="Arial" panose="020B0604020202020204" pitchFamily="34" charset="0"/>
              </a:rPr>
              <a:t>Children: can you make the same number on the 10 frame showing it as ‘5 and a bit’?</a:t>
            </a:r>
            <a:r>
              <a:rPr kumimoji="0" lang="en-GB" sz="2400" b="0" i="0" u="none" strike="noStrike" kern="0" cap="none" spc="0" normalizeH="0" baseline="0" noProof="0" dirty="0">
                <a:ln>
                  <a:noFill/>
                </a:ln>
                <a:solidFill>
                  <a:srgbClr val="595959"/>
                </a:solidFill>
                <a:effectLst/>
                <a:uLnTx/>
                <a:uFillTx/>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65D44BD3-BCB8-8D59-EA1C-0047F0DFB767}"/>
              </a:ext>
            </a:extLst>
          </p:cNvPr>
          <p:cNvSpPr>
            <a:spLocks noGrp="1"/>
          </p:cNvSpPr>
          <p:nvPr>
            <p:ph type="title"/>
          </p:nvPr>
        </p:nvSpPr>
        <p:spPr>
          <a:xfrm>
            <a:off x="397042" y="365125"/>
            <a:ext cx="10956758" cy="765843"/>
          </a:xfrm>
        </p:spPr>
        <p:txBody>
          <a:bodyPr>
            <a:normAutofit/>
          </a:bodyPr>
          <a:lstStyle/>
          <a:p>
            <a:r>
              <a:rPr lang="en-GB" sz="3600" b="1" dirty="0">
                <a:solidFill>
                  <a:schemeClr val="tx1">
                    <a:lumMod val="65000"/>
                    <a:lumOff val="35000"/>
                  </a:schemeClr>
                </a:solidFill>
                <a:latin typeface="Arial" panose="020B0604020202020204" pitchFamily="34" charset="0"/>
                <a:cs typeface="Arial" panose="020B0604020202020204" pitchFamily="34" charset="0"/>
              </a:rPr>
              <a:t>Play ‘Copy my number’</a:t>
            </a:r>
          </a:p>
        </p:txBody>
      </p:sp>
      <p:sp>
        <p:nvSpPr>
          <p:cNvPr id="2" name="TextBox 1">
            <a:extLst>
              <a:ext uri="{FF2B5EF4-FFF2-40B4-BE49-F238E27FC236}">
                <a16:creationId xmlns:a16="http://schemas.microsoft.com/office/drawing/2014/main" id="{24E9CEFF-B03E-4970-0ECE-1DB94138DB4B}"/>
              </a:ext>
            </a:extLst>
          </p:cNvPr>
          <p:cNvSpPr txBox="1"/>
          <p:nvPr/>
        </p:nvSpPr>
        <p:spPr>
          <a:xfrm>
            <a:off x="172453" y="6421745"/>
            <a:ext cx="1828800" cy="369332"/>
          </a:xfrm>
          <a:prstGeom prst="rect">
            <a:avLst/>
          </a:prstGeom>
          <a:noFill/>
        </p:spPr>
        <p:txBody>
          <a:bodyPr wrap="square" rtlCol="0">
            <a:spAutoFit/>
          </a:bodyPr>
          <a:lstStyle/>
          <a:p>
            <a:r>
              <a:rPr lang="en-GB" dirty="0">
                <a:solidFill>
                  <a:schemeClr val="tx1">
                    <a:lumMod val="65000"/>
                    <a:lumOff val="35000"/>
                  </a:schemeClr>
                </a:solidFill>
              </a:rPr>
              <a:t>Week 1</a:t>
            </a:r>
          </a:p>
        </p:txBody>
      </p:sp>
    </p:spTree>
    <p:extLst>
      <p:ext uri="{BB962C8B-B14F-4D97-AF65-F5344CB8AC3E}">
        <p14:creationId xmlns:p14="http://schemas.microsoft.com/office/powerpoint/2010/main" val="16900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3">
            <a:extLst>
              <a:ext uri="{FF2B5EF4-FFF2-40B4-BE49-F238E27FC236}">
                <a16:creationId xmlns:a16="http://schemas.microsoft.com/office/drawing/2014/main" id="{7173C8F3-B793-363A-8124-3A9627136147}"/>
              </a:ext>
            </a:extLst>
          </p:cNvPr>
          <p:cNvSpPr txBox="1">
            <a:spLocks/>
          </p:cNvSpPr>
          <p:nvPr/>
        </p:nvSpPr>
        <p:spPr>
          <a:xfrm>
            <a:off x="591509" y="1165446"/>
            <a:ext cx="4368637" cy="535577"/>
          </a:xfrm>
          <a:prstGeom prst="rect">
            <a:avLst/>
          </a:prstGeom>
        </p:spPr>
        <p:txBody>
          <a:bodyPr vert="horz" lIns="91440" tIns="45720" rIns="91440" bIns="4572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800">
                <a:latin typeface="Century Gothic" panose="020B0502020202020204" pitchFamily="34" charset="0"/>
              </a:rPr>
              <a:t>Sort the cards:</a:t>
            </a:r>
          </a:p>
          <a:p>
            <a:pPr marL="0" indent="0">
              <a:lnSpc>
                <a:spcPct val="100000"/>
              </a:lnSpc>
              <a:spcBef>
                <a:spcPts val="0"/>
              </a:spcBef>
              <a:buFont typeface="Arial" panose="020B0604020202020204" pitchFamily="34" charset="0"/>
              <a:buNone/>
            </a:pPr>
            <a:endParaRPr lang="en-GB"/>
          </a:p>
          <a:p>
            <a:pPr marL="0" indent="0">
              <a:lnSpc>
                <a:spcPct val="100000"/>
              </a:lnSpc>
              <a:spcBef>
                <a:spcPts val="0"/>
              </a:spcBef>
              <a:buFont typeface="Arial" panose="020B0604020202020204" pitchFamily="34" charset="0"/>
              <a:buNone/>
            </a:pPr>
            <a:endParaRPr lang="en-GB"/>
          </a:p>
          <a:p>
            <a:pPr marL="0" indent="0">
              <a:lnSpc>
                <a:spcPct val="100000"/>
              </a:lnSpc>
              <a:spcBef>
                <a:spcPts val="0"/>
              </a:spcBef>
              <a:buFont typeface="Arial" panose="020B0604020202020204" pitchFamily="34" charset="0"/>
              <a:buNone/>
            </a:pPr>
            <a:endParaRPr lang="en-GB"/>
          </a:p>
          <a:p>
            <a:pPr marL="0" indent="0">
              <a:lnSpc>
                <a:spcPct val="100000"/>
              </a:lnSpc>
              <a:spcBef>
                <a:spcPts val="0"/>
              </a:spcBef>
              <a:buFont typeface="Arial" panose="020B0604020202020204" pitchFamily="34" charset="0"/>
              <a:buNone/>
            </a:pPr>
            <a:endParaRPr lang="en-GB" dirty="0"/>
          </a:p>
        </p:txBody>
      </p:sp>
      <p:graphicFrame>
        <p:nvGraphicFramePr>
          <p:cNvPr id="4" name="Table 4">
            <a:extLst>
              <a:ext uri="{FF2B5EF4-FFF2-40B4-BE49-F238E27FC236}">
                <a16:creationId xmlns:a16="http://schemas.microsoft.com/office/drawing/2014/main" id="{5A75A8FB-73EB-B52B-4D6A-358BFB6BD33B}"/>
              </a:ext>
            </a:extLst>
          </p:cNvPr>
          <p:cNvGraphicFramePr>
            <a:graphicFrameLocks noGrp="1"/>
          </p:cNvGraphicFramePr>
          <p:nvPr>
            <p:extLst>
              <p:ext uri="{D42A27DB-BD31-4B8C-83A1-F6EECF244321}">
                <p14:modId xmlns:p14="http://schemas.microsoft.com/office/powerpoint/2010/main" val="3730433491"/>
              </p:ext>
            </p:extLst>
          </p:nvPr>
        </p:nvGraphicFramePr>
        <p:xfrm>
          <a:off x="601035" y="1777566"/>
          <a:ext cx="8128000" cy="4389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944933"/>
                    </a:ext>
                  </a:extLst>
                </a:gridCol>
                <a:gridCol w="4064000">
                  <a:extLst>
                    <a:ext uri="{9D8B030D-6E8A-4147-A177-3AD203B41FA5}">
                      <a16:colId xmlns:a16="http://schemas.microsoft.com/office/drawing/2014/main" val="259781697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Century Gothic" panose="020B0502020202020204" pitchFamily="34" charset="0"/>
                          <a:ea typeface="+mn-ea"/>
                          <a:cs typeface="Arial" panose="020B0604020202020204" pitchFamily="34" charset="0"/>
                        </a:rPr>
                        <a:t>Shows 7</a:t>
                      </a:r>
                      <a:endParaRPr lang="en-GB"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585858"/>
                          </a:solidFill>
                          <a:effectLst/>
                          <a:uLnTx/>
                          <a:uFillTx/>
                          <a:latin typeface="Century Gothic" panose="020B0502020202020204" pitchFamily="34" charset="0"/>
                          <a:ea typeface="+mn-ea"/>
                          <a:cs typeface="Arial" panose="020B0604020202020204" pitchFamily="34" charset="0"/>
                        </a:rPr>
                        <a:t>Does NOT show 7</a:t>
                      </a:r>
                      <a:endParaRPr kumimoji="0" lang="en-GB"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23950"/>
                  </a:ext>
                </a:extLst>
              </a:tr>
              <a:tr h="370840">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0154445"/>
                  </a:ext>
                </a:extLst>
              </a:tr>
            </a:tbl>
          </a:graphicData>
        </a:graphic>
      </p:graphicFrame>
      <p:sp>
        <p:nvSpPr>
          <p:cNvPr id="12" name="Title 8">
            <a:extLst>
              <a:ext uri="{FF2B5EF4-FFF2-40B4-BE49-F238E27FC236}">
                <a16:creationId xmlns:a16="http://schemas.microsoft.com/office/drawing/2014/main" id="{B499E4C4-CADF-4219-6CCE-CF3464D0A9EA}"/>
              </a:ext>
            </a:extLst>
          </p:cNvPr>
          <p:cNvSpPr>
            <a:spLocks noGrp="1"/>
          </p:cNvSpPr>
          <p:nvPr>
            <p:ph type="title"/>
          </p:nvPr>
        </p:nvSpPr>
        <p:spPr>
          <a:xfrm>
            <a:off x="397042" y="365125"/>
            <a:ext cx="10956758" cy="765843"/>
          </a:xfrm>
        </p:spPr>
        <p:txBody>
          <a:bodyPr>
            <a:normAutofit/>
          </a:bodyPr>
          <a:lstStyle/>
          <a:p>
            <a:r>
              <a:rPr lang="en-GB" sz="3600" b="1" dirty="0">
                <a:solidFill>
                  <a:schemeClr val="tx1">
                    <a:lumMod val="65000"/>
                    <a:lumOff val="35000"/>
                  </a:schemeClr>
                </a:solidFill>
                <a:latin typeface="Arial" panose="020B0604020202020204" pitchFamily="34" charset="0"/>
                <a:cs typeface="Arial" panose="020B0604020202020204" pitchFamily="34" charset="0"/>
              </a:rPr>
              <a:t>Play ‘Shows 7 / Does not show 7’</a:t>
            </a:r>
          </a:p>
        </p:txBody>
      </p:sp>
      <p:sp>
        <p:nvSpPr>
          <p:cNvPr id="2" name="TextBox 1">
            <a:extLst>
              <a:ext uri="{FF2B5EF4-FFF2-40B4-BE49-F238E27FC236}">
                <a16:creationId xmlns:a16="http://schemas.microsoft.com/office/drawing/2014/main" id="{728516BB-748C-A168-518C-3B7071E095A1}"/>
              </a:ext>
            </a:extLst>
          </p:cNvPr>
          <p:cNvSpPr txBox="1"/>
          <p:nvPr/>
        </p:nvSpPr>
        <p:spPr>
          <a:xfrm>
            <a:off x="172453" y="6421745"/>
            <a:ext cx="1828800" cy="369332"/>
          </a:xfrm>
          <a:prstGeom prst="rect">
            <a:avLst/>
          </a:prstGeom>
          <a:noFill/>
        </p:spPr>
        <p:txBody>
          <a:bodyPr wrap="square" rtlCol="0">
            <a:spAutoFit/>
          </a:bodyPr>
          <a:lstStyle/>
          <a:p>
            <a:r>
              <a:rPr lang="en-GB" dirty="0">
                <a:solidFill>
                  <a:schemeClr val="tx1">
                    <a:lumMod val="65000"/>
                    <a:lumOff val="35000"/>
                  </a:schemeClr>
                </a:solidFill>
              </a:rPr>
              <a:t>Week 1</a:t>
            </a:r>
          </a:p>
        </p:txBody>
      </p:sp>
      <p:grpSp>
        <p:nvGrpSpPr>
          <p:cNvPr id="9" name="Group 8">
            <a:extLst>
              <a:ext uri="{FF2B5EF4-FFF2-40B4-BE49-F238E27FC236}">
                <a16:creationId xmlns:a16="http://schemas.microsoft.com/office/drawing/2014/main" id="{43305089-5242-F2B2-8BA6-F9CC229088A6}"/>
              </a:ext>
            </a:extLst>
          </p:cNvPr>
          <p:cNvGrpSpPr/>
          <p:nvPr/>
        </p:nvGrpSpPr>
        <p:grpSpPr>
          <a:xfrm>
            <a:off x="9888603" y="4330708"/>
            <a:ext cx="1578581" cy="749727"/>
            <a:chOff x="260121" y="4485594"/>
            <a:chExt cx="1396784" cy="663385"/>
          </a:xfrm>
        </p:grpSpPr>
        <p:sp>
          <p:nvSpPr>
            <p:cNvPr id="10" name="AutoShape 10">
              <a:extLst>
                <a:ext uri="{FF2B5EF4-FFF2-40B4-BE49-F238E27FC236}">
                  <a16:creationId xmlns:a16="http://schemas.microsoft.com/office/drawing/2014/main" id="{84847E58-DD9E-20ED-3D56-CD28D9B7D6A0}"/>
                </a:ext>
              </a:extLst>
            </p:cNvPr>
            <p:cNvSpPr>
              <a:spLocks noChangeArrowheads="1"/>
            </p:cNvSpPr>
            <p:nvPr/>
          </p:nvSpPr>
          <p:spPr bwMode="auto">
            <a:xfrm>
              <a:off x="260121" y="4485594"/>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2A5F4B5-369E-7A53-41E9-01B91E60CBB4}"/>
                </a:ext>
              </a:extLst>
            </p:cNvPr>
            <p:cNvSpPr/>
            <p:nvPr/>
          </p:nvSpPr>
          <p:spPr>
            <a:xfrm>
              <a:off x="717610" y="45431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7FB95155-D94B-108B-3756-A906AE67FA99}"/>
                </a:ext>
              </a:extLst>
            </p:cNvPr>
            <p:cNvSpPr/>
            <p:nvPr/>
          </p:nvSpPr>
          <p:spPr>
            <a:xfrm>
              <a:off x="514082" y="4725023"/>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64CFF15-5BE3-9927-3653-7871F041BF71}"/>
                </a:ext>
              </a:extLst>
            </p:cNvPr>
            <p:cNvSpPr/>
            <p:nvPr/>
          </p:nvSpPr>
          <p:spPr>
            <a:xfrm>
              <a:off x="327911" y="454660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802E7B4E-5572-297B-5BB0-9CB0CFAD757C}"/>
                </a:ext>
              </a:extLst>
            </p:cNvPr>
            <p:cNvSpPr/>
            <p:nvPr/>
          </p:nvSpPr>
          <p:spPr>
            <a:xfrm>
              <a:off x="717610"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06D38034-84E8-4D88-D4E7-24B466CF243D}"/>
                </a:ext>
              </a:extLst>
            </p:cNvPr>
            <p:cNvSpPr/>
            <p:nvPr/>
          </p:nvSpPr>
          <p:spPr>
            <a:xfrm>
              <a:off x="327318"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7" name="AutoShape 10">
              <a:extLst>
                <a:ext uri="{FF2B5EF4-FFF2-40B4-BE49-F238E27FC236}">
                  <a16:creationId xmlns:a16="http://schemas.microsoft.com/office/drawing/2014/main" id="{B408565E-4940-B413-E30F-B5770D83CDF1}"/>
                </a:ext>
              </a:extLst>
            </p:cNvPr>
            <p:cNvSpPr>
              <a:spLocks noChangeArrowheads="1"/>
            </p:cNvSpPr>
            <p:nvPr/>
          </p:nvSpPr>
          <p:spPr bwMode="auto">
            <a:xfrm>
              <a:off x="958513" y="4485594"/>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118A5158-1EBF-C65D-4F72-E56FC2D5DAD2}"/>
                </a:ext>
              </a:extLst>
            </p:cNvPr>
            <p:cNvSpPr/>
            <p:nvPr/>
          </p:nvSpPr>
          <p:spPr>
            <a:xfrm>
              <a:off x="1416002" y="45431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A9FF0B3-ADD2-CF64-985F-7C7E6A62B571}"/>
                </a:ext>
              </a:extLst>
            </p:cNvPr>
            <p:cNvSpPr/>
            <p:nvPr/>
          </p:nvSpPr>
          <p:spPr>
            <a:xfrm>
              <a:off x="1212474" y="4725023"/>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98EA5C11-B4E2-0C36-5798-8B1C95EA8EC6}"/>
                </a:ext>
              </a:extLst>
            </p:cNvPr>
            <p:cNvSpPr/>
            <p:nvPr/>
          </p:nvSpPr>
          <p:spPr>
            <a:xfrm>
              <a:off x="1026303" y="454660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2C5C9819-4D29-2131-D916-2B98D8F5CA84}"/>
                </a:ext>
              </a:extLst>
            </p:cNvPr>
            <p:cNvSpPr/>
            <p:nvPr/>
          </p:nvSpPr>
          <p:spPr>
            <a:xfrm>
              <a:off x="1416002"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7E26BEE-E492-FB6B-6D41-9D4B631C977F}"/>
                </a:ext>
              </a:extLst>
            </p:cNvPr>
            <p:cNvSpPr/>
            <p:nvPr/>
          </p:nvSpPr>
          <p:spPr>
            <a:xfrm>
              <a:off x="1025710"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39DB579D-91B6-AB36-73C2-80B39B369DC5}"/>
                </a:ext>
              </a:extLst>
            </p:cNvPr>
            <p:cNvSpPr/>
            <p:nvPr/>
          </p:nvSpPr>
          <p:spPr>
            <a:xfrm>
              <a:off x="717610" y="454660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C68D2F8-0E93-75D4-073E-C59670599ED8}"/>
                </a:ext>
              </a:extLst>
            </p:cNvPr>
            <p:cNvSpPr/>
            <p:nvPr/>
          </p:nvSpPr>
          <p:spPr>
            <a:xfrm>
              <a:off x="327316" y="45461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1D1BD75D-2B71-FE85-F741-3BE6C6219611}"/>
                </a:ext>
              </a:extLst>
            </p:cNvPr>
            <p:cNvSpPr/>
            <p:nvPr/>
          </p:nvSpPr>
          <p:spPr>
            <a:xfrm>
              <a:off x="517703" y="472385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2A8E5910-8C96-4391-53BF-2EF681F450FE}"/>
                </a:ext>
              </a:extLst>
            </p:cNvPr>
            <p:cNvSpPr/>
            <p:nvPr/>
          </p:nvSpPr>
          <p:spPr>
            <a:xfrm>
              <a:off x="717610" y="4919459"/>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C52CAD25-6BAB-5D68-0C81-403DC4DCA66C}"/>
                </a:ext>
              </a:extLst>
            </p:cNvPr>
            <p:cNvSpPr/>
            <p:nvPr/>
          </p:nvSpPr>
          <p:spPr>
            <a:xfrm>
              <a:off x="327318" y="4919459"/>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D7C43C3-F7E8-9CB8-F189-9C2F6095F0F8}"/>
                </a:ext>
              </a:extLst>
            </p:cNvPr>
            <p:cNvSpPr/>
            <p:nvPr/>
          </p:nvSpPr>
          <p:spPr>
            <a:xfrm>
              <a:off x="1412380" y="45461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83C08C6C-850D-2762-2C3A-DE6DE5481F26}"/>
                </a:ext>
              </a:extLst>
            </p:cNvPr>
            <p:cNvSpPr/>
            <p:nvPr/>
          </p:nvSpPr>
          <p:spPr>
            <a:xfrm>
              <a:off x="1025710" y="491902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2EEFE6DE-2C40-2B98-A07E-FDFC8F8C2AE6}"/>
              </a:ext>
            </a:extLst>
          </p:cNvPr>
          <p:cNvGrpSpPr/>
          <p:nvPr/>
        </p:nvGrpSpPr>
        <p:grpSpPr>
          <a:xfrm>
            <a:off x="9248389" y="2204456"/>
            <a:ext cx="1578581" cy="749727"/>
            <a:chOff x="260121" y="201337"/>
            <a:chExt cx="1396784" cy="663385"/>
          </a:xfrm>
        </p:grpSpPr>
        <p:sp>
          <p:nvSpPr>
            <p:cNvPr id="31" name="AutoShape 10">
              <a:extLst>
                <a:ext uri="{FF2B5EF4-FFF2-40B4-BE49-F238E27FC236}">
                  <a16:creationId xmlns:a16="http://schemas.microsoft.com/office/drawing/2014/main" id="{C93897C4-0EFF-388B-1409-87DD02487F2B}"/>
                </a:ext>
              </a:extLst>
            </p:cNvPr>
            <p:cNvSpPr>
              <a:spLocks noChangeArrowheads="1"/>
            </p:cNvSpPr>
            <p:nvPr/>
          </p:nvSpPr>
          <p:spPr bwMode="auto">
            <a:xfrm>
              <a:off x="260121" y="201337"/>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5321710D-C625-052D-1BE7-296721D95EDD}"/>
                </a:ext>
              </a:extLst>
            </p:cNvPr>
            <p:cNvSpPr/>
            <p:nvPr/>
          </p:nvSpPr>
          <p:spPr>
            <a:xfrm>
              <a:off x="717610" y="25893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E045C0E2-43A6-ACF2-3AFA-B5FBB0B04960}"/>
                </a:ext>
              </a:extLst>
            </p:cNvPr>
            <p:cNvSpPr/>
            <p:nvPr/>
          </p:nvSpPr>
          <p:spPr>
            <a:xfrm>
              <a:off x="514082" y="440766"/>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54C5066E-4421-364A-0C76-006549CF64B6}"/>
                </a:ext>
              </a:extLst>
            </p:cNvPr>
            <p:cNvSpPr/>
            <p:nvPr/>
          </p:nvSpPr>
          <p:spPr>
            <a:xfrm>
              <a:off x="327911" y="26235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5C1776BD-75B1-4DC3-5EB5-75B9BFD04CF3}"/>
                </a:ext>
              </a:extLst>
            </p:cNvPr>
            <p:cNvSpPr/>
            <p:nvPr/>
          </p:nvSpPr>
          <p:spPr>
            <a:xfrm>
              <a:off x="717610"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CC78E700-D9EA-8252-4D67-85814FF45A3C}"/>
                </a:ext>
              </a:extLst>
            </p:cNvPr>
            <p:cNvSpPr/>
            <p:nvPr/>
          </p:nvSpPr>
          <p:spPr>
            <a:xfrm>
              <a:off x="327318"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7" name="AutoShape 10">
              <a:extLst>
                <a:ext uri="{FF2B5EF4-FFF2-40B4-BE49-F238E27FC236}">
                  <a16:creationId xmlns:a16="http://schemas.microsoft.com/office/drawing/2014/main" id="{3DE340CD-96CF-6583-7496-0DB2C9317655}"/>
                </a:ext>
              </a:extLst>
            </p:cNvPr>
            <p:cNvSpPr>
              <a:spLocks noChangeArrowheads="1"/>
            </p:cNvSpPr>
            <p:nvPr/>
          </p:nvSpPr>
          <p:spPr bwMode="auto">
            <a:xfrm>
              <a:off x="958513" y="201337"/>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75BCA79E-0D55-5AF5-62F8-BB63086E643A}"/>
                </a:ext>
              </a:extLst>
            </p:cNvPr>
            <p:cNvSpPr/>
            <p:nvPr/>
          </p:nvSpPr>
          <p:spPr>
            <a:xfrm>
              <a:off x="1416002" y="25893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9122DE82-91D9-63EA-F905-E8D389F4ACDF}"/>
                </a:ext>
              </a:extLst>
            </p:cNvPr>
            <p:cNvSpPr/>
            <p:nvPr/>
          </p:nvSpPr>
          <p:spPr>
            <a:xfrm>
              <a:off x="1212474" y="440766"/>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E16B4A4-7FEC-0CF4-2BB8-3666A31F27C4}"/>
                </a:ext>
              </a:extLst>
            </p:cNvPr>
            <p:cNvSpPr/>
            <p:nvPr/>
          </p:nvSpPr>
          <p:spPr>
            <a:xfrm>
              <a:off x="1026303" y="26235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58AB48DA-5F80-76F9-8CF5-C69FF371F80C}"/>
                </a:ext>
              </a:extLst>
            </p:cNvPr>
            <p:cNvSpPr/>
            <p:nvPr/>
          </p:nvSpPr>
          <p:spPr>
            <a:xfrm>
              <a:off x="1416002"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1495E117-8A20-EDF7-F365-D610A59CA187}"/>
                </a:ext>
              </a:extLst>
            </p:cNvPr>
            <p:cNvSpPr/>
            <p:nvPr/>
          </p:nvSpPr>
          <p:spPr>
            <a:xfrm>
              <a:off x="1025710"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FD0B2E22-4370-074D-C095-7D2108920830}"/>
                </a:ext>
              </a:extLst>
            </p:cNvPr>
            <p:cNvSpPr/>
            <p:nvPr/>
          </p:nvSpPr>
          <p:spPr>
            <a:xfrm>
              <a:off x="717610" y="26235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D8AC20BB-F9EF-35AE-2615-9753DE53429D}"/>
                </a:ext>
              </a:extLst>
            </p:cNvPr>
            <p:cNvSpPr/>
            <p:nvPr/>
          </p:nvSpPr>
          <p:spPr>
            <a:xfrm>
              <a:off x="327316" y="26191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924AA152-D4E8-6580-633C-9E6CD5CFB2E3}"/>
                </a:ext>
              </a:extLst>
            </p:cNvPr>
            <p:cNvSpPr/>
            <p:nvPr/>
          </p:nvSpPr>
          <p:spPr>
            <a:xfrm>
              <a:off x="517703" y="43960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4BD535A0-B1B5-CE75-9455-BDB22042295C}"/>
                </a:ext>
              </a:extLst>
            </p:cNvPr>
            <p:cNvSpPr/>
            <p:nvPr/>
          </p:nvSpPr>
          <p:spPr>
            <a:xfrm>
              <a:off x="717610" y="63520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D7CB5C78-294A-2FAA-39CB-9DCA06BA2EEA}"/>
                </a:ext>
              </a:extLst>
            </p:cNvPr>
            <p:cNvSpPr/>
            <p:nvPr/>
          </p:nvSpPr>
          <p:spPr>
            <a:xfrm>
              <a:off x="327318" y="63520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DCEFDC4C-4DBD-B9C1-D2D4-97F023D67257}"/>
                </a:ext>
              </a:extLst>
            </p:cNvPr>
            <p:cNvSpPr/>
            <p:nvPr/>
          </p:nvSpPr>
          <p:spPr>
            <a:xfrm>
              <a:off x="1212176" y="43960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B56C68F2-6C29-39DC-3D6A-C5ADB86D89DA}"/>
              </a:ext>
            </a:extLst>
          </p:cNvPr>
          <p:cNvGrpSpPr/>
          <p:nvPr/>
        </p:nvGrpSpPr>
        <p:grpSpPr>
          <a:xfrm>
            <a:off x="9344626" y="3298426"/>
            <a:ext cx="1578581" cy="749727"/>
            <a:chOff x="260121" y="1919312"/>
            <a:chExt cx="1396784" cy="663385"/>
          </a:xfrm>
        </p:grpSpPr>
        <p:sp>
          <p:nvSpPr>
            <p:cNvPr id="50" name="AutoShape 10">
              <a:extLst>
                <a:ext uri="{FF2B5EF4-FFF2-40B4-BE49-F238E27FC236}">
                  <a16:creationId xmlns:a16="http://schemas.microsoft.com/office/drawing/2014/main" id="{A97CA60C-D2EF-206F-5EA2-EA0432B46BF2}"/>
                </a:ext>
              </a:extLst>
            </p:cNvPr>
            <p:cNvSpPr>
              <a:spLocks noChangeArrowheads="1"/>
            </p:cNvSpPr>
            <p:nvPr/>
          </p:nvSpPr>
          <p:spPr bwMode="auto">
            <a:xfrm>
              <a:off x="260121" y="1919312"/>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0349BFBD-359C-4C9B-20E3-79057343DA14}"/>
                </a:ext>
              </a:extLst>
            </p:cNvPr>
            <p:cNvSpPr/>
            <p:nvPr/>
          </p:nvSpPr>
          <p:spPr>
            <a:xfrm>
              <a:off x="717610" y="197691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FE64A3B6-A617-2F96-FF31-8BBDBC631FC1}"/>
                </a:ext>
              </a:extLst>
            </p:cNvPr>
            <p:cNvSpPr/>
            <p:nvPr/>
          </p:nvSpPr>
          <p:spPr>
            <a:xfrm>
              <a:off x="514082" y="2158741"/>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DE1B97D6-3035-2841-1720-60992AE184A7}"/>
                </a:ext>
              </a:extLst>
            </p:cNvPr>
            <p:cNvSpPr/>
            <p:nvPr/>
          </p:nvSpPr>
          <p:spPr>
            <a:xfrm>
              <a:off x="327911" y="19803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AEFA6DFF-1D5E-6A40-9DCA-0CD7C802C563}"/>
                </a:ext>
              </a:extLst>
            </p:cNvPr>
            <p:cNvSpPr/>
            <p:nvPr/>
          </p:nvSpPr>
          <p:spPr>
            <a:xfrm>
              <a:off x="717610"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C5E24847-78B1-6040-D950-6E29BFF1B253}"/>
                </a:ext>
              </a:extLst>
            </p:cNvPr>
            <p:cNvSpPr/>
            <p:nvPr/>
          </p:nvSpPr>
          <p:spPr>
            <a:xfrm>
              <a:off x="327318"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6" name="AutoShape 10">
              <a:extLst>
                <a:ext uri="{FF2B5EF4-FFF2-40B4-BE49-F238E27FC236}">
                  <a16:creationId xmlns:a16="http://schemas.microsoft.com/office/drawing/2014/main" id="{9DB110DC-6A88-5869-155F-1FA21FF07C1C}"/>
                </a:ext>
              </a:extLst>
            </p:cNvPr>
            <p:cNvSpPr>
              <a:spLocks noChangeArrowheads="1"/>
            </p:cNvSpPr>
            <p:nvPr/>
          </p:nvSpPr>
          <p:spPr bwMode="auto">
            <a:xfrm>
              <a:off x="958513" y="1919312"/>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71EA5311-E1C9-75B6-C46B-5BBFE45AB686}"/>
                </a:ext>
              </a:extLst>
            </p:cNvPr>
            <p:cNvSpPr/>
            <p:nvPr/>
          </p:nvSpPr>
          <p:spPr>
            <a:xfrm>
              <a:off x="1416002" y="197691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E77045E9-685B-81B6-187A-2434236ED77E}"/>
                </a:ext>
              </a:extLst>
            </p:cNvPr>
            <p:cNvSpPr/>
            <p:nvPr/>
          </p:nvSpPr>
          <p:spPr>
            <a:xfrm>
              <a:off x="1212474" y="2158741"/>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91210203-7D1C-9BF0-1642-731D98002BE1}"/>
                </a:ext>
              </a:extLst>
            </p:cNvPr>
            <p:cNvSpPr/>
            <p:nvPr/>
          </p:nvSpPr>
          <p:spPr>
            <a:xfrm>
              <a:off x="1026303" y="19803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0048CDEF-0336-41B4-5620-C78B5C603851}"/>
                </a:ext>
              </a:extLst>
            </p:cNvPr>
            <p:cNvSpPr/>
            <p:nvPr/>
          </p:nvSpPr>
          <p:spPr>
            <a:xfrm>
              <a:off x="1416002"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71EC8948-F4DC-713E-09AB-F8161A14410D}"/>
                </a:ext>
              </a:extLst>
            </p:cNvPr>
            <p:cNvSpPr/>
            <p:nvPr/>
          </p:nvSpPr>
          <p:spPr>
            <a:xfrm>
              <a:off x="1025710"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FF394B2B-9A5C-3128-15BE-DBA0BA864279}"/>
                </a:ext>
              </a:extLst>
            </p:cNvPr>
            <p:cNvSpPr/>
            <p:nvPr/>
          </p:nvSpPr>
          <p:spPr>
            <a:xfrm>
              <a:off x="717610" y="198032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01F7CA63-656E-6C65-FA32-2C59E64160D8}"/>
                </a:ext>
              </a:extLst>
            </p:cNvPr>
            <p:cNvSpPr/>
            <p:nvPr/>
          </p:nvSpPr>
          <p:spPr>
            <a:xfrm>
              <a:off x="327316" y="1979893"/>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DFB3576C-AC7F-81C0-6495-1CD381BAAB0B}"/>
                </a:ext>
              </a:extLst>
            </p:cNvPr>
            <p:cNvSpPr/>
            <p:nvPr/>
          </p:nvSpPr>
          <p:spPr>
            <a:xfrm>
              <a:off x="517703" y="21575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8FF3A63A-4DE5-0EC2-3489-35FC947BAA85}"/>
                </a:ext>
              </a:extLst>
            </p:cNvPr>
            <p:cNvSpPr/>
            <p:nvPr/>
          </p:nvSpPr>
          <p:spPr>
            <a:xfrm>
              <a:off x="717610" y="235317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D5527D52-0698-4C0A-C05C-5CE6ED49587F}"/>
                </a:ext>
              </a:extLst>
            </p:cNvPr>
            <p:cNvSpPr/>
            <p:nvPr/>
          </p:nvSpPr>
          <p:spPr>
            <a:xfrm>
              <a:off x="327318" y="235317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C76072DC-2838-A1D8-1BCE-A63B96C8E378}"/>
                </a:ext>
              </a:extLst>
            </p:cNvPr>
            <p:cNvSpPr/>
            <p:nvPr/>
          </p:nvSpPr>
          <p:spPr>
            <a:xfrm>
              <a:off x="1025708" y="1979461"/>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B68D5003-3E5B-BE62-6AE8-BF5D47A9BA98}"/>
                </a:ext>
              </a:extLst>
            </p:cNvPr>
            <p:cNvSpPr/>
            <p:nvPr/>
          </p:nvSpPr>
          <p:spPr>
            <a:xfrm>
              <a:off x="1416002" y="235274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DDE2813E-9ADB-5D32-DE97-609D8377EF37}"/>
                </a:ext>
              </a:extLst>
            </p:cNvPr>
            <p:cNvSpPr/>
            <p:nvPr/>
          </p:nvSpPr>
          <p:spPr>
            <a:xfrm>
              <a:off x="1212176" y="21575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0" name="Group 69">
            <a:extLst>
              <a:ext uri="{FF2B5EF4-FFF2-40B4-BE49-F238E27FC236}">
                <a16:creationId xmlns:a16="http://schemas.microsoft.com/office/drawing/2014/main" id="{2FB7ABB4-0DB6-58F8-5642-E9FE71346B6C}"/>
              </a:ext>
            </a:extLst>
          </p:cNvPr>
          <p:cNvGrpSpPr/>
          <p:nvPr/>
        </p:nvGrpSpPr>
        <p:grpSpPr>
          <a:xfrm>
            <a:off x="9962793" y="1196065"/>
            <a:ext cx="1578581" cy="749727"/>
            <a:chOff x="260121" y="1060325"/>
            <a:chExt cx="1396784" cy="663385"/>
          </a:xfrm>
        </p:grpSpPr>
        <p:sp>
          <p:nvSpPr>
            <p:cNvPr id="71" name="AutoShape 10">
              <a:extLst>
                <a:ext uri="{FF2B5EF4-FFF2-40B4-BE49-F238E27FC236}">
                  <a16:creationId xmlns:a16="http://schemas.microsoft.com/office/drawing/2014/main" id="{465A6EE0-765C-1141-018C-E1A88A0FD7E2}"/>
                </a:ext>
              </a:extLst>
            </p:cNvPr>
            <p:cNvSpPr>
              <a:spLocks noChangeArrowheads="1"/>
            </p:cNvSpPr>
            <p:nvPr/>
          </p:nvSpPr>
          <p:spPr bwMode="auto">
            <a:xfrm>
              <a:off x="260121" y="1060325"/>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FBC865A7-0360-D0B3-654A-A1EA6760CCDE}"/>
                </a:ext>
              </a:extLst>
            </p:cNvPr>
            <p:cNvSpPr/>
            <p:nvPr/>
          </p:nvSpPr>
          <p:spPr>
            <a:xfrm>
              <a:off x="717610" y="11179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3" name="Oval 72">
              <a:extLst>
                <a:ext uri="{FF2B5EF4-FFF2-40B4-BE49-F238E27FC236}">
                  <a16:creationId xmlns:a16="http://schemas.microsoft.com/office/drawing/2014/main" id="{F2DEB9A3-C956-3606-6A9C-BB743BAABB87}"/>
                </a:ext>
              </a:extLst>
            </p:cNvPr>
            <p:cNvSpPr/>
            <p:nvPr/>
          </p:nvSpPr>
          <p:spPr>
            <a:xfrm>
              <a:off x="514082" y="129975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94F3D72E-6669-94A6-BCFC-599BFDC1F31C}"/>
                </a:ext>
              </a:extLst>
            </p:cNvPr>
            <p:cNvSpPr/>
            <p:nvPr/>
          </p:nvSpPr>
          <p:spPr>
            <a:xfrm>
              <a:off x="327911" y="1121338"/>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276CB83A-E802-B1A5-8E3D-71898F565962}"/>
                </a:ext>
              </a:extLst>
            </p:cNvPr>
            <p:cNvSpPr/>
            <p:nvPr/>
          </p:nvSpPr>
          <p:spPr>
            <a:xfrm>
              <a:off x="717610"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5435B873-B4D5-4C8D-746C-F30A4AA216FD}"/>
                </a:ext>
              </a:extLst>
            </p:cNvPr>
            <p:cNvSpPr/>
            <p:nvPr/>
          </p:nvSpPr>
          <p:spPr>
            <a:xfrm>
              <a:off x="327318"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7" name="AutoShape 10">
              <a:extLst>
                <a:ext uri="{FF2B5EF4-FFF2-40B4-BE49-F238E27FC236}">
                  <a16:creationId xmlns:a16="http://schemas.microsoft.com/office/drawing/2014/main" id="{9AF28447-42B0-72EF-6D61-F10EEFAAC160}"/>
                </a:ext>
              </a:extLst>
            </p:cNvPr>
            <p:cNvSpPr>
              <a:spLocks noChangeArrowheads="1"/>
            </p:cNvSpPr>
            <p:nvPr/>
          </p:nvSpPr>
          <p:spPr bwMode="auto">
            <a:xfrm>
              <a:off x="958513" y="1060325"/>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6868D283-1679-2B29-1C87-04F936FB448D}"/>
                </a:ext>
              </a:extLst>
            </p:cNvPr>
            <p:cNvSpPr/>
            <p:nvPr/>
          </p:nvSpPr>
          <p:spPr>
            <a:xfrm>
              <a:off x="1416002" y="11179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198C9E89-4A47-B67E-ED67-1B6A1A4CE4CC}"/>
                </a:ext>
              </a:extLst>
            </p:cNvPr>
            <p:cNvSpPr/>
            <p:nvPr/>
          </p:nvSpPr>
          <p:spPr>
            <a:xfrm>
              <a:off x="1212474" y="129975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BB735883-F760-7702-C1F9-F9625E38A8B4}"/>
                </a:ext>
              </a:extLst>
            </p:cNvPr>
            <p:cNvSpPr/>
            <p:nvPr/>
          </p:nvSpPr>
          <p:spPr>
            <a:xfrm>
              <a:off x="1026303" y="1121338"/>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92EB9101-7531-81F1-3C01-13BEB025082C}"/>
                </a:ext>
              </a:extLst>
            </p:cNvPr>
            <p:cNvSpPr/>
            <p:nvPr/>
          </p:nvSpPr>
          <p:spPr>
            <a:xfrm>
              <a:off x="1416002"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2E1F35C3-1418-1E76-09D8-FBE97B30B116}"/>
                </a:ext>
              </a:extLst>
            </p:cNvPr>
            <p:cNvSpPr/>
            <p:nvPr/>
          </p:nvSpPr>
          <p:spPr>
            <a:xfrm>
              <a:off x="1025710"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199CA24E-B108-122F-F5E6-9E9B0E54E597}"/>
                </a:ext>
              </a:extLst>
            </p:cNvPr>
            <p:cNvSpPr/>
            <p:nvPr/>
          </p:nvSpPr>
          <p:spPr>
            <a:xfrm>
              <a:off x="717610" y="112133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13742692-83F6-794B-F0BE-B34B39564A77}"/>
                </a:ext>
              </a:extLst>
            </p:cNvPr>
            <p:cNvSpPr/>
            <p:nvPr/>
          </p:nvSpPr>
          <p:spPr>
            <a:xfrm>
              <a:off x="327316" y="1120906"/>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80085167-4F77-24C8-587F-CE0C92034DA8}"/>
                </a:ext>
              </a:extLst>
            </p:cNvPr>
            <p:cNvSpPr/>
            <p:nvPr/>
          </p:nvSpPr>
          <p:spPr>
            <a:xfrm>
              <a:off x="517703" y="129858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B1EF3A5D-95F3-00D8-28F6-E13FA9157BE9}"/>
                </a:ext>
              </a:extLst>
            </p:cNvPr>
            <p:cNvSpPr/>
            <p:nvPr/>
          </p:nvSpPr>
          <p:spPr>
            <a:xfrm>
              <a:off x="717610" y="149419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033345DA-CACE-7613-532F-2717139BFB7A}"/>
                </a:ext>
              </a:extLst>
            </p:cNvPr>
            <p:cNvSpPr/>
            <p:nvPr/>
          </p:nvSpPr>
          <p:spPr>
            <a:xfrm>
              <a:off x="327318" y="149419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05B5620F-E29C-AAEB-24E7-FA0EA57CC5E9}"/>
                </a:ext>
              </a:extLst>
            </p:cNvPr>
            <p:cNvSpPr/>
            <p:nvPr/>
          </p:nvSpPr>
          <p:spPr>
            <a:xfrm>
              <a:off x="1025708" y="1120474"/>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EDCA6DA1-A9A9-C6A6-573A-C13B8C79BD5E}"/>
                </a:ext>
              </a:extLst>
            </p:cNvPr>
            <p:cNvSpPr/>
            <p:nvPr/>
          </p:nvSpPr>
          <p:spPr>
            <a:xfrm>
              <a:off x="1025710" y="149375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880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04167E-6 4.81481E-6 L -0.66406 0.23032 " pathEditMode="relative" rAng="0" ptsTypes="AA">
                                      <p:cBhvr>
                                        <p:cTn id="6" dur="2000" fill="hold"/>
                                        <p:tgtEl>
                                          <p:spTgt spid="70"/>
                                        </p:tgtEl>
                                        <p:attrNameLst>
                                          <p:attrName>ppt_x</p:attrName>
                                          <p:attrName>ppt_y</p:attrName>
                                        </p:attrNameLst>
                                      </p:cBhvr>
                                      <p:rCtr x="-33203" y="11505"/>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2.70833E-6 2.59259E-6 L -0.278 0.06365 " pathEditMode="relative" rAng="0" ptsTypes="AA">
                                      <p:cBhvr>
                                        <p:cTn id="10" dur="2000" fill="hold"/>
                                        <p:tgtEl>
                                          <p:spTgt spid="30"/>
                                        </p:tgtEl>
                                        <p:attrNameLst>
                                          <p:attrName>ppt_x</p:attrName>
                                          <p:attrName>ppt_y</p:attrName>
                                        </p:attrNameLst>
                                      </p:cBhvr>
                                      <p:rCtr x="-13906" y="3171"/>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2.08333E-7 1.85185E-6 L -0.28464 0.11157 " pathEditMode="relative" rAng="0" ptsTypes="AA">
                                      <p:cBhvr>
                                        <p:cTn id="14" dur="2000" fill="hold"/>
                                        <p:tgtEl>
                                          <p:spTgt spid="49"/>
                                        </p:tgtEl>
                                        <p:attrNameLst>
                                          <p:attrName>ppt_x</p:attrName>
                                          <p:attrName>ppt_y</p:attrName>
                                        </p:attrNameLst>
                                      </p:cBhvr>
                                      <p:rCtr x="-14232" y="5579"/>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1.25E-6 -1.11111E-6 L -0.65286 -0.0243 " pathEditMode="relative" rAng="0" ptsTypes="AA">
                                      <p:cBhvr>
                                        <p:cTn id="18" dur="2000" fill="hold"/>
                                        <p:tgtEl>
                                          <p:spTgt spid="9"/>
                                        </p:tgtEl>
                                        <p:attrNameLst>
                                          <p:attrName>ppt_x</p:attrName>
                                          <p:attrName>ppt_y</p:attrName>
                                        </p:attrNameLst>
                                      </p:cBhvr>
                                      <p:rCtr x="-32643"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79957E-A0B8-89A0-BE6B-1E72D6A1C41C}"/>
              </a:ext>
            </a:extLst>
          </p:cNvPr>
          <p:cNvSpPr txBox="1"/>
          <p:nvPr/>
        </p:nvSpPr>
        <p:spPr>
          <a:xfrm>
            <a:off x="397042" y="1326502"/>
            <a:ext cx="10756380" cy="830997"/>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Grown-ups: use your fingers to show a number between 5 and 9.</a:t>
            </a:r>
          </a:p>
          <a:p>
            <a:r>
              <a:rPr lang="en-GB" sz="2400" dirty="0">
                <a:solidFill>
                  <a:schemeClr val="tx1">
                    <a:lumMod val="65000"/>
                    <a:lumOff val="35000"/>
                  </a:schemeClr>
                </a:solidFill>
                <a:latin typeface="Arial" panose="020B0604020202020204" pitchFamily="34" charset="0"/>
                <a:cs typeface="Arial" panose="020B0604020202020204" pitchFamily="34" charset="0"/>
              </a:rPr>
              <a:t>Children: can you find four cards that show the same number?</a:t>
            </a:r>
          </a:p>
        </p:txBody>
      </p:sp>
      <p:sp>
        <p:nvSpPr>
          <p:cNvPr id="16" name="Title 8">
            <a:extLst>
              <a:ext uri="{FF2B5EF4-FFF2-40B4-BE49-F238E27FC236}">
                <a16:creationId xmlns:a16="http://schemas.microsoft.com/office/drawing/2014/main" id="{53F0099B-4286-9215-009A-C30704FF3507}"/>
              </a:ext>
            </a:extLst>
          </p:cNvPr>
          <p:cNvSpPr>
            <a:spLocks noGrp="1"/>
          </p:cNvSpPr>
          <p:nvPr>
            <p:ph type="title"/>
          </p:nvPr>
        </p:nvSpPr>
        <p:spPr>
          <a:xfrm>
            <a:off x="397042" y="365125"/>
            <a:ext cx="10956758" cy="765843"/>
          </a:xfrm>
        </p:spPr>
        <p:txBody>
          <a:bodyPr>
            <a:normAutofit/>
          </a:bodyPr>
          <a:lstStyle/>
          <a:p>
            <a:r>
              <a:rPr lang="en-GB" sz="3600" b="1" dirty="0">
                <a:solidFill>
                  <a:schemeClr val="tx1">
                    <a:lumMod val="65000"/>
                    <a:lumOff val="35000"/>
                  </a:schemeClr>
                </a:solidFill>
                <a:latin typeface="Arial" panose="020B0604020202020204" pitchFamily="34" charset="0"/>
                <a:cs typeface="Arial" panose="020B0604020202020204" pitchFamily="34" charset="0"/>
              </a:rPr>
              <a:t>Play ‘Match my fingers’</a:t>
            </a:r>
          </a:p>
        </p:txBody>
      </p:sp>
      <p:pic>
        <p:nvPicPr>
          <p:cNvPr id="17" name="Picture 16">
            <a:extLst>
              <a:ext uri="{FF2B5EF4-FFF2-40B4-BE49-F238E27FC236}">
                <a16:creationId xmlns:a16="http://schemas.microsoft.com/office/drawing/2014/main" id="{AFE3284F-9EF7-08FE-A906-D4DB9EF7763E}"/>
              </a:ext>
            </a:extLst>
          </p:cNvPr>
          <p:cNvPicPr>
            <a:picLocks noChangeAspect="1"/>
          </p:cNvPicPr>
          <p:nvPr/>
        </p:nvPicPr>
        <p:blipFill>
          <a:blip r:embed="rId3"/>
          <a:stretch>
            <a:fillRect/>
          </a:stretch>
        </p:blipFill>
        <p:spPr>
          <a:xfrm>
            <a:off x="465106" y="2847869"/>
            <a:ext cx="2717504" cy="1845852"/>
          </a:xfrm>
          <a:prstGeom prst="rect">
            <a:avLst/>
          </a:prstGeom>
        </p:spPr>
      </p:pic>
      <p:sp>
        <p:nvSpPr>
          <p:cNvPr id="2" name="TextBox 1">
            <a:extLst>
              <a:ext uri="{FF2B5EF4-FFF2-40B4-BE49-F238E27FC236}">
                <a16:creationId xmlns:a16="http://schemas.microsoft.com/office/drawing/2014/main" id="{A71299E3-38B1-3573-5D98-66311E39BF5D}"/>
              </a:ext>
            </a:extLst>
          </p:cNvPr>
          <p:cNvSpPr txBox="1"/>
          <p:nvPr/>
        </p:nvSpPr>
        <p:spPr>
          <a:xfrm>
            <a:off x="172452" y="6421745"/>
            <a:ext cx="4258157" cy="369332"/>
          </a:xfrm>
          <a:prstGeom prst="rect">
            <a:avLst/>
          </a:prstGeom>
          <a:noFill/>
        </p:spPr>
        <p:txBody>
          <a:bodyPr wrap="square" rtlCol="0">
            <a:spAutoFit/>
          </a:bodyPr>
          <a:lstStyle/>
          <a:p>
            <a:r>
              <a:rPr lang="en-GB" dirty="0">
                <a:solidFill>
                  <a:schemeClr val="tx1">
                    <a:lumMod val="65000"/>
                    <a:lumOff val="35000"/>
                  </a:schemeClr>
                </a:solidFill>
              </a:rPr>
              <a:t>Week 1: ‘Other things to try at home’ </a:t>
            </a:r>
          </a:p>
        </p:txBody>
      </p:sp>
      <p:grpSp>
        <p:nvGrpSpPr>
          <p:cNvPr id="4" name="Group 3">
            <a:extLst>
              <a:ext uri="{FF2B5EF4-FFF2-40B4-BE49-F238E27FC236}">
                <a16:creationId xmlns:a16="http://schemas.microsoft.com/office/drawing/2014/main" id="{96245F09-CC6B-A7E8-A750-C5BCC6E8392D}"/>
              </a:ext>
            </a:extLst>
          </p:cNvPr>
          <p:cNvGrpSpPr/>
          <p:nvPr/>
        </p:nvGrpSpPr>
        <p:grpSpPr>
          <a:xfrm>
            <a:off x="4270909" y="2978299"/>
            <a:ext cx="1578581" cy="749727"/>
            <a:chOff x="260121" y="4485594"/>
            <a:chExt cx="1396784" cy="663385"/>
          </a:xfrm>
        </p:grpSpPr>
        <p:sp>
          <p:nvSpPr>
            <p:cNvPr id="5" name="AutoShape 10">
              <a:extLst>
                <a:ext uri="{FF2B5EF4-FFF2-40B4-BE49-F238E27FC236}">
                  <a16:creationId xmlns:a16="http://schemas.microsoft.com/office/drawing/2014/main" id="{ECFC3567-038E-739E-23EF-DF39CAA83780}"/>
                </a:ext>
              </a:extLst>
            </p:cNvPr>
            <p:cNvSpPr>
              <a:spLocks noChangeArrowheads="1"/>
            </p:cNvSpPr>
            <p:nvPr/>
          </p:nvSpPr>
          <p:spPr bwMode="auto">
            <a:xfrm>
              <a:off x="260121" y="4485594"/>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81B8DC6-A9CD-3622-DD14-D1890AD3F648}"/>
                </a:ext>
              </a:extLst>
            </p:cNvPr>
            <p:cNvSpPr/>
            <p:nvPr/>
          </p:nvSpPr>
          <p:spPr>
            <a:xfrm>
              <a:off x="717610" y="45431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E5966B3E-51A2-63F1-DD56-34F16E699966}"/>
                </a:ext>
              </a:extLst>
            </p:cNvPr>
            <p:cNvSpPr/>
            <p:nvPr/>
          </p:nvSpPr>
          <p:spPr>
            <a:xfrm>
              <a:off x="514082" y="4725023"/>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87B7299E-1FB8-0730-969D-10C37F1F495D}"/>
                </a:ext>
              </a:extLst>
            </p:cNvPr>
            <p:cNvSpPr/>
            <p:nvPr/>
          </p:nvSpPr>
          <p:spPr>
            <a:xfrm>
              <a:off x="327911" y="454660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00D3DFD-C940-A932-A808-19ADDE6E338A}"/>
                </a:ext>
              </a:extLst>
            </p:cNvPr>
            <p:cNvSpPr/>
            <p:nvPr/>
          </p:nvSpPr>
          <p:spPr>
            <a:xfrm>
              <a:off x="717610"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9F51594-F5E8-F98F-1EB8-2E8E867579B0}"/>
                </a:ext>
              </a:extLst>
            </p:cNvPr>
            <p:cNvSpPr/>
            <p:nvPr/>
          </p:nvSpPr>
          <p:spPr>
            <a:xfrm>
              <a:off x="327318"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9" name="AutoShape 10">
              <a:extLst>
                <a:ext uri="{FF2B5EF4-FFF2-40B4-BE49-F238E27FC236}">
                  <a16:creationId xmlns:a16="http://schemas.microsoft.com/office/drawing/2014/main" id="{53E890C4-DA5A-678B-3095-7D7D0E8B702A}"/>
                </a:ext>
              </a:extLst>
            </p:cNvPr>
            <p:cNvSpPr>
              <a:spLocks noChangeArrowheads="1"/>
            </p:cNvSpPr>
            <p:nvPr/>
          </p:nvSpPr>
          <p:spPr bwMode="auto">
            <a:xfrm>
              <a:off x="958513" y="4485594"/>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01A85D04-CE42-A7C2-9781-04B2B0765EE8}"/>
                </a:ext>
              </a:extLst>
            </p:cNvPr>
            <p:cNvSpPr/>
            <p:nvPr/>
          </p:nvSpPr>
          <p:spPr>
            <a:xfrm>
              <a:off x="1416002" y="45431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7CA95E8-914A-43CF-C03C-B5C5B3D02503}"/>
                </a:ext>
              </a:extLst>
            </p:cNvPr>
            <p:cNvSpPr/>
            <p:nvPr/>
          </p:nvSpPr>
          <p:spPr>
            <a:xfrm>
              <a:off x="1212474" y="4725023"/>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E0126A93-5E75-3707-7EA0-3B01F1D507B8}"/>
                </a:ext>
              </a:extLst>
            </p:cNvPr>
            <p:cNvSpPr/>
            <p:nvPr/>
          </p:nvSpPr>
          <p:spPr>
            <a:xfrm>
              <a:off x="1026303" y="454660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CF99D4AC-8CEF-22AA-83ED-1C390C4048D0}"/>
                </a:ext>
              </a:extLst>
            </p:cNvPr>
            <p:cNvSpPr/>
            <p:nvPr/>
          </p:nvSpPr>
          <p:spPr>
            <a:xfrm>
              <a:off x="1416002"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E23F4A5-35D9-9C0D-B791-3CBE7175D860}"/>
                </a:ext>
              </a:extLst>
            </p:cNvPr>
            <p:cNvSpPr/>
            <p:nvPr/>
          </p:nvSpPr>
          <p:spPr>
            <a:xfrm>
              <a:off x="1025710" y="491945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D272F183-9A12-04BD-247E-B684B5F693EF}"/>
                </a:ext>
              </a:extLst>
            </p:cNvPr>
            <p:cNvSpPr/>
            <p:nvPr/>
          </p:nvSpPr>
          <p:spPr>
            <a:xfrm>
              <a:off x="717610" y="454660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2796B483-2F5A-5AFD-628F-2BCA6D5E0FEB}"/>
                </a:ext>
              </a:extLst>
            </p:cNvPr>
            <p:cNvSpPr/>
            <p:nvPr/>
          </p:nvSpPr>
          <p:spPr>
            <a:xfrm>
              <a:off x="327316" y="45461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25ACFC58-7427-9C8B-FD1B-85221FD15E31}"/>
                </a:ext>
              </a:extLst>
            </p:cNvPr>
            <p:cNvSpPr/>
            <p:nvPr/>
          </p:nvSpPr>
          <p:spPr>
            <a:xfrm>
              <a:off x="517703" y="472385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B4F4BF61-EA1A-BE2B-5030-26778744E910}"/>
                </a:ext>
              </a:extLst>
            </p:cNvPr>
            <p:cNvSpPr/>
            <p:nvPr/>
          </p:nvSpPr>
          <p:spPr>
            <a:xfrm>
              <a:off x="717610" y="4919459"/>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67579BB7-A5F4-8B28-3F6D-BC8C4DB9069F}"/>
                </a:ext>
              </a:extLst>
            </p:cNvPr>
            <p:cNvSpPr/>
            <p:nvPr/>
          </p:nvSpPr>
          <p:spPr>
            <a:xfrm>
              <a:off x="327318" y="4919459"/>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5DF4B94D-D492-45CD-A301-C121608D66CB}"/>
                </a:ext>
              </a:extLst>
            </p:cNvPr>
            <p:cNvSpPr/>
            <p:nvPr/>
          </p:nvSpPr>
          <p:spPr>
            <a:xfrm>
              <a:off x="1412380" y="45461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13A2B0AD-6D67-DE4A-977D-19A25109073F}"/>
                </a:ext>
              </a:extLst>
            </p:cNvPr>
            <p:cNvSpPr/>
            <p:nvPr/>
          </p:nvSpPr>
          <p:spPr>
            <a:xfrm>
              <a:off x="1025710" y="491902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422C5C00-0300-7EA8-3EF1-BD8A97D3910A}"/>
              </a:ext>
            </a:extLst>
          </p:cNvPr>
          <p:cNvGrpSpPr/>
          <p:nvPr/>
        </p:nvGrpSpPr>
        <p:grpSpPr>
          <a:xfrm>
            <a:off x="8781260" y="2331437"/>
            <a:ext cx="1578581" cy="749727"/>
            <a:chOff x="260121" y="201337"/>
            <a:chExt cx="1396784" cy="663385"/>
          </a:xfrm>
        </p:grpSpPr>
        <p:sp>
          <p:nvSpPr>
            <p:cNvPr id="33" name="AutoShape 10">
              <a:extLst>
                <a:ext uri="{FF2B5EF4-FFF2-40B4-BE49-F238E27FC236}">
                  <a16:creationId xmlns:a16="http://schemas.microsoft.com/office/drawing/2014/main" id="{D31AF1CE-2E9C-7853-018B-0360CB2E6D3B}"/>
                </a:ext>
              </a:extLst>
            </p:cNvPr>
            <p:cNvSpPr>
              <a:spLocks noChangeArrowheads="1"/>
            </p:cNvSpPr>
            <p:nvPr/>
          </p:nvSpPr>
          <p:spPr bwMode="auto">
            <a:xfrm>
              <a:off x="260121" y="201337"/>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1FEC9784-018F-B85C-BD9A-1208E50DA748}"/>
                </a:ext>
              </a:extLst>
            </p:cNvPr>
            <p:cNvSpPr/>
            <p:nvPr/>
          </p:nvSpPr>
          <p:spPr>
            <a:xfrm>
              <a:off x="717610" y="25893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FE52270-CF91-7FCB-6EFF-3E54CF0B7406}"/>
                </a:ext>
              </a:extLst>
            </p:cNvPr>
            <p:cNvSpPr/>
            <p:nvPr/>
          </p:nvSpPr>
          <p:spPr>
            <a:xfrm>
              <a:off x="514082" y="440766"/>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8F241052-6754-BFED-5C20-47ACE1649351}"/>
                </a:ext>
              </a:extLst>
            </p:cNvPr>
            <p:cNvSpPr/>
            <p:nvPr/>
          </p:nvSpPr>
          <p:spPr>
            <a:xfrm>
              <a:off x="327911" y="26235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82325E88-6BE4-4E19-DF8C-98A7BED61D2A}"/>
                </a:ext>
              </a:extLst>
            </p:cNvPr>
            <p:cNvSpPr/>
            <p:nvPr/>
          </p:nvSpPr>
          <p:spPr>
            <a:xfrm>
              <a:off x="717610"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610266CB-1B24-1F4B-D57E-1B496DF263E3}"/>
                </a:ext>
              </a:extLst>
            </p:cNvPr>
            <p:cNvSpPr/>
            <p:nvPr/>
          </p:nvSpPr>
          <p:spPr>
            <a:xfrm>
              <a:off x="327318"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39" name="AutoShape 10">
              <a:extLst>
                <a:ext uri="{FF2B5EF4-FFF2-40B4-BE49-F238E27FC236}">
                  <a16:creationId xmlns:a16="http://schemas.microsoft.com/office/drawing/2014/main" id="{8D7D8B7D-A1D6-AD5C-481D-88D4184C1276}"/>
                </a:ext>
              </a:extLst>
            </p:cNvPr>
            <p:cNvSpPr>
              <a:spLocks noChangeArrowheads="1"/>
            </p:cNvSpPr>
            <p:nvPr/>
          </p:nvSpPr>
          <p:spPr bwMode="auto">
            <a:xfrm>
              <a:off x="958513" y="201337"/>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74FC0177-9947-1EF3-0A95-681575423CDD}"/>
                </a:ext>
              </a:extLst>
            </p:cNvPr>
            <p:cNvSpPr/>
            <p:nvPr/>
          </p:nvSpPr>
          <p:spPr>
            <a:xfrm>
              <a:off x="1416002" y="25893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4F8DD5EC-52A6-494A-012A-74BA73C0E67E}"/>
                </a:ext>
              </a:extLst>
            </p:cNvPr>
            <p:cNvSpPr/>
            <p:nvPr/>
          </p:nvSpPr>
          <p:spPr>
            <a:xfrm>
              <a:off x="1212474" y="440766"/>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831A1172-0E1D-44B5-DDC3-FB4330C783C2}"/>
                </a:ext>
              </a:extLst>
            </p:cNvPr>
            <p:cNvSpPr/>
            <p:nvPr/>
          </p:nvSpPr>
          <p:spPr>
            <a:xfrm>
              <a:off x="1026303" y="26235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19636B48-E3EE-F876-BE72-9BC62C4B86ED}"/>
                </a:ext>
              </a:extLst>
            </p:cNvPr>
            <p:cNvSpPr/>
            <p:nvPr/>
          </p:nvSpPr>
          <p:spPr>
            <a:xfrm>
              <a:off x="1416002"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8073BCC1-19D3-EC4C-1F72-0CB949771820}"/>
                </a:ext>
              </a:extLst>
            </p:cNvPr>
            <p:cNvSpPr/>
            <p:nvPr/>
          </p:nvSpPr>
          <p:spPr>
            <a:xfrm>
              <a:off x="1025710" y="63520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02A5A867-B626-5291-A535-576E8FA3518C}"/>
                </a:ext>
              </a:extLst>
            </p:cNvPr>
            <p:cNvSpPr/>
            <p:nvPr/>
          </p:nvSpPr>
          <p:spPr>
            <a:xfrm>
              <a:off x="717610" y="26235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47831C1D-057B-167C-8FBD-B4B3FFD3698E}"/>
                </a:ext>
              </a:extLst>
            </p:cNvPr>
            <p:cNvSpPr/>
            <p:nvPr/>
          </p:nvSpPr>
          <p:spPr>
            <a:xfrm>
              <a:off x="327316" y="26191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1AA7297D-97B1-62B7-6A39-6366CF417784}"/>
                </a:ext>
              </a:extLst>
            </p:cNvPr>
            <p:cNvSpPr/>
            <p:nvPr/>
          </p:nvSpPr>
          <p:spPr>
            <a:xfrm>
              <a:off x="517703" y="43960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7E7D4A65-AFC9-D0D4-48DF-D69D325CC966}"/>
                </a:ext>
              </a:extLst>
            </p:cNvPr>
            <p:cNvSpPr/>
            <p:nvPr/>
          </p:nvSpPr>
          <p:spPr>
            <a:xfrm>
              <a:off x="717610" y="63520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783F90CD-1309-D79C-3630-C223D2D1D4F5}"/>
                </a:ext>
              </a:extLst>
            </p:cNvPr>
            <p:cNvSpPr/>
            <p:nvPr/>
          </p:nvSpPr>
          <p:spPr>
            <a:xfrm>
              <a:off x="327318" y="63520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A76C270B-F545-89C4-D8FA-E2C6276A2C8C}"/>
                </a:ext>
              </a:extLst>
            </p:cNvPr>
            <p:cNvSpPr/>
            <p:nvPr/>
          </p:nvSpPr>
          <p:spPr>
            <a:xfrm>
              <a:off x="1212176" y="43960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E3CA5287-35FC-52BC-413B-1AE1E920C850}"/>
              </a:ext>
            </a:extLst>
          </p:cNvPr>
          <p:cNvGrpSpPr/>
          <p:nvPr/>
        </p:nvGrpSpPr>
        <p:grpSpPr>
          <a:xfrm>
            <a:off x="4043824" y="4754557"/>
            <a:ext cx="1578581" cy="749727"/>
            <a:chOff x="260121" y="1919312"/>
            <a:chExt cx="1396784" cy="663385"/>
          </a:xfrm>
        </p:grpSpPr>
        <p:sp>
          <p:nvSpPr>
            <p:cNvPr id="52" name="AutoShape 10">
              <a:extLst>
                <a:ext uri="{FF2B5EF4-FFF2-40B4-BE49-F238E27FC236}">
                  <a16:creationId xmlns:a16="http://schemas.microsoft.com/office/drawing/2014/main" id="{FF4D5C14-3A7B-457C-825F-EFF34512944F}"/>
                </a:ext>
              </a:extLst>
            </p:cNvPr>
            <p:cNvSpPr>
              <a:spLocks noChangeArrowheads="1"/>
            </p:cNvSpPr>
            <p:nvPr/>
          </p:nvSpPr>
          <p:spPr bwMode="auto">
            <a:xfrm>
              <a:off x="260121" y="1919312"/>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BCF9EC72-6799-B627-81BD-AEF5E871ABA2}"/>
                </a:ext>
              </a:extLst>
            </p:cNvPr>
            <p:cNvSpPr/>
            <p:nvPr/>
          </p:nvSpPr>
          <p:spPr>
            <a:xfrm>
              <a:off x="717610" y="197691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B666ECF5-BE62-5E9B-1397-E8C3715BF078}"/>
                </a:ext>
              </a:extLst>
            </p:cNvPr>
            <p:cNvSpPr/>
            <p:nvPr/>
          </p:nvSpPr>
          <p:spPr>
            <a:xfrm>
              <a:off x="514082" y="2158741"/>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37F2D6E2-FEFB-DB65-B9BC-9718F21AE0E0}"/>
                </a:ext>
              </a:extLst>
            </p:cNvPr>
            <p:cNvSpPr/>
            <p:nvPr/>
          </p:nvSpPr>
          <p:spPr>
            <a:xfrm>
              <a:off x="327911" y="19803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BDCE9849-1EEB-5C43-72E2-AB86D5E539E0}"/>
                </a:ext>
              </a:extLst>
            </p:cNvPr>
            <p:cNvSpPr/>
            <p:nvPr/>
          </p:nvSpPr>
          <p:spPr>
            <a:xfrm>
              <a:off x="717610"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1A80734C-C309-E163-838F-1F59AC8462EC}"/>
                </a:ext>
              </a:extLst>
            </p:cNvPr>
            <p:cNvSpPr/>
            <p:nvPr/>
          </p:nvSpPr>
          <p:spPr>
            <a:xfrm>
              <a:off x="327318"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58" name="AutoShape 10">
              <a:extLst>
                <a:ext uri="{FF2B5EF4-FFF2-40B4-BE49-F238E27FC236}">
                  <a16:creationId xmlns:a16="http://schemas.microsoft.com/office/drawing/2014/main" id="{EA4FA74D-05CA-A9A6-2499-415C216016F1}"/>
                </a:ext>
              </a:extLst>
            </p:cNvPr>
            <p:cNvSpPr>
              <a:spLocks noChangeArrowheads="1"/>
            </p:cNvSpPr>
            <p:nvPr/>
          </p:nvSpPr>
          <p:spPr bwMode="auto">
            <a:xfrm>
              <a:off x="958513" y="1919312"/>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CF5765A9-914B-A007-DA18-345F98F28143}"/>
                </a:ext>
              </a:extLst>
            </p:cNvPr>
            <p:cNvSpPr/>
            <p:nvPr/>
          </p:nvSpPr>
          <p:spPr>
            <a:xfrm>
              <a:off x="1416002" y="197691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C9DBB5B6-42AC-5451-C119-91218343C87F}"/>
                </a:ext>
              </a:extLst>
            </p:cNvPr>
            <p:cNvSpPr/>
            <p:nvPr/>
          </p:nvSpPr>
          <p:spPr>
            <a:xfrm>
              <a:off x="1212474" y="2158741"/>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348DCEDB-F207-2966-2D1A-9FC744A2DA65}"/>
                </a:ext>
              </a:extLst>
            </p:cNvPr>
            <p:cNvSpPr/>
            <p:nvPr/>
          </p:nvSpPr>
          <p:spPr>
            <a:xfrm>
              <a:off x="1026303" y="19803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C50043F9-C0F6-65F2-28E5-B09614B4D22E}"/>
                </a:ext>
              </a:extLst>
            </p:cNvPr>
            <p:cNvSpPr/>
            <p:nvPr/>
          </p:nvSpPr>
          <p:spPr>
            <a:xfrm>
              <a:off x="1416002"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9A042CBB-399C-C91E-2291-9DB88BD43A8B}"/>
                </a:ext>
              </a:extLst>
            </p:cNvPr>
            <p:cNvSpPr/>
            <p:nvPr/>
          </p:nvSpPr>
          <p:spPr>
            <a:xfrm>
              <a:off x="1025710" y="2353177"/>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0115CA1F-4707-CDEE-7323-DD9F6E47E4BA}"/>
                </a:ext>
              </a:extLst>
            </p:cNvPr>
            <p:cNvSpPr/>
            <p:nvPr/>
          </p:nvSpPr>
          <p:spPr>
            <a:xfrm>
              <a:off x="717610" y="198032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877BA063-0FA2-5C18-BAD5-CE8DB38A439D}"/>
                </a:ext>
              </a:extLst>
            </p:cNvPr>
            <p:cNvSpPr/>
            <p:nvPr/>
          </p:nvSpPr>
          <p:spPr>
            <a:xfrm>
              <a:off x="327316" y="1979893"/>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68EB96DC-8E4C-9A70-F834-C55859A467AC}"/>
                </a:ext>
              </a:extLst>
            </p:cNvPr>
            <p:cNvSpPr/>
            <p:nvPr/>
          </p:nvSpPr>
          <p:spPr>
            <a:xfrm>
              <a:off x="517703" y="21575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4297C687-DE7C-E2CE-19B7-ACA68BB9F162}"/>
                </a:ext>
              </a:extLst>
            </p:cNvPr>
            <p:cNvSpPr/>
            <p:nvPr/>
          </p:nvSpPr>
          <p:spPr>
            <a:xfrm>
              <a:off x="717610" y="235317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B2F00ABE-740B-78D2-B978-F392F381E7BC}"/>
                </a:ext>
              </a:extLst>
            </p:cNvPr>
            <p:cNvSpPr/>
            <p:nvPr/>
          </p:nvSpPr>
          <p:spPr>
            <a:xfrm>
              <a:off x="327318" y="235317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792EF7DE-E06B-F420-D3F6-4A6A1953E9E2}"/>
                </a:ext>
              </a:extLst>
            </p:cNvPr>
            <p:cNvSpPr/>
            <p:nvPr/>
          </p:nvSpPr>
          <p:spPr>
            <a:xfrm>
              <a:off x="1025708" y="1979461"/>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8712549C-971E-481C-A684-B803934793D5}"/>
                </a:ext>
              </a:extLst>
            </p:cNvPr>
            <p:cNvSpPr/>
            <p:nvPr/>
          </p:nvSpPr>
          <p:spPr>
            <a:xfrm>
              <a:off x="1416002" y="235274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B47896C6-FB75-1FB3-712D-73CD42259386}"/>
                </a:ext>
              </a:extLst>
            </p:cNvPr>
            <p:cNvSpPr/>
            <p:nvPr/>
          </p:nvSpPr>
          <p:spPr>
            <a:xfrm>
              <a:off x="1212176" y="215757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2" name="Group 71">
            <a:extLst>
              <a:ext uri="{FF2B5EF4-FFF2-40B4-BE49-F238E27FC236}">
                <a16:creationId xmlns:a16="http://schemas.microsoft.com/office/drawing/2014/main" id="{81B041E9-A0D3-D45D-0B04-1C0C9343C5D9}"/>
              </a:ext>
            </a:extLst>
          </p:cNvPr>
          <p:cNvGrpSpPr/>
          <p:nvPr/>
        </p:nvGrpSpPr>
        <p:grpSpPr>
          <a:xfrm>
            <a:off x="6375695" y="3914758"/>
            <a:ext cx="1578581" cy="749727"/>
            <a:chOff x="260121" y="1060325"/>
            <a:chExt cx="1396784" cy="663385"/>
          </a:xfrm>
        </p:grpSpPr>
        <p:sp>
          <p:nvSpPr>
            <p:cNvPr id="73" name="AutoShape 10">
              <a:extLst>
                <a:ext uri="{FF2B5EF4-FFF2-40B4-BE49-F238E27FC236}">
                  <a16:creationId xmlns:a16="http://schemas.microsoft.com/office/drawing/2014/main" id="{4EA66622-2EF5-7A5C-1278-8E192562013C}"/>
                </a:ext>
              </a:extLst>
            </p:cNvPr>
            <p:cNvSpPr>
              <a:spLocks noChangeArrowheads="1"/>
            </p:cNvSpPr>
            <p:nvPr/>
          </p:nvSpPr>
          <p:spPr bwMode="auto">
            <a:xfrm>
              <a:off x="260121" y="1060325"/>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8AB065D6-D02B-96D7-CD0F-9B7CB6069662}"/>
                </a:ext>
              </a:extLst>
            </p:cNvPr>
            <p:cNvSpPr/>
            <p:nvPr/>
          </p:nvSpPr>
          <p:spPr>
            <a:xfrm>
              <a:off x="717610" y="11179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797D5630-5769-2DE7-DDFB-FABF327F8CE7}"/>
                </a:ext>
              </a:extLst>
            </p:cNvPr>
            <p:cNvSpPr/>
            <p:nvPr/>
          </p:nvSpPr>
          <p:spPr>
            <a:xfrm>
              <a:off x="514082" y="129975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6" name="Oval 75">
              <a:extLst>
                <a:ext uri="{FF2B5EF4-FFF2-40B4-BE49-F238E27FC236}">
                  <a16:creationId xmlns:a16="http://schemas.microsoft.com/office/drawing/2014/main" id="{E0D5C528-062F-0299-29A5-1C2F510542A8}"/>
                </a:ext>
              </a:extLst>
            </p:cNvPr>
            <p:cNvSpPr/>
            <p:nvPr/>
          </p:nvSpPr>
          <p:spPr>
            <a:xfrm>
              <a:off x="327911" y="1121338"/>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643BD115-D75E-1E8A-0B8A-A75BBCADDCFA}"/>
                </a:ext>
              </a:extLst>
            </p:cNvPr>
            <p:cNvSpPr/>
            <p:nvPr/>
          </p:nvSpPr>
          <p:spPr>
            <a:xfrm>
              <a:off x="717610"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90357404-D91D-0D22-8F2D-95CF903AA46B}"/>
                </a:ext>
              </a:extLst>
            </p:cNvPr>
            <p:cNvSpPr/>
            <p:nvPr/>
          </p:nvSpPr>
          <p:spPr>
            <a:xfrm>
              <a:off x="327318"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79" name="AutoShape 10">
              <a:extLst>
                <a:ext uri="{FF2B5EF4-FFF2-40B4-BE49-F238E27FC236}">
                  <a16:creationId xmlns:a16="http://schemas.microsoft.com/office/drawing/2014/main" id="{917C4BF5-EA91-8E9F-1376-F60DDB67947F}"/>
                </a:ext>
              </a:extLst>
            </p:cNvPr>
            <p:cNvSpPr>
              <a:spLocks noChangeArrowheads="1"/>
            </p:cNvSpPr>
            <p:nvPr/>
          </p:nvSpPr>
          <p:spPr bwMode="auto">
            <a:xfrm>
              <a:off x="958513" y="1060325"/>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C6964400-E63A-444F-E1BA-1B392703C681}"/>
                </a:ext>
              </a:extLst>
            </p:cNvPr>
            <p:cNvSpPr/>
            <p:nvPr/>
          </p:nvSpPr>
          <p:spPr>
            <a:xfrm>
              <a:off x="1416002" y="1117925"/>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69542878-1BF5-07C0-19B3-59B12E51285E}"/>
                </a:ext>
              </a:extLst>
            </p:cNvPr>
            <p:cNvSpPr/>
            <p:nvPr/>
          </p:nvSpPr>
          <p:spPr>
            <a:xfrm>
              <a:off x="1212474" y="129975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18C9B9CF-CACA-036D-2CA4-025FAACAD82B}"/>
                </a:ext>
              </a:extLst>
            </p:cNvPr>
            <p:cNvSpPr/>
            <p:nvPr/>
          </p:nvSpPr>
          <p:spPr>
            <a:xfrm>
              <a:off x="1026303" y="1121338"/>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FAE65BA2-752F-35EA-7B9B-966424B95FA9}"/>
                </a:ext>
              </a:extLst>
            </p:cNvPr>
            <p:cNvSpPr/>
            <p:nvPr/>
          </p:nvSpPr>
          <p:spPr>
            <a:xfrm>
              <a:off x="1416002"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81B74B75-08E7-64DD-E23F-B3F3DAC77B5B}"/>
                </a:ext>
              </a:extLst>
            </p:cNvPr>
            <p:cNvSpPr/>
            <p:nvPr/>
          </p:nvSpPr>
          <p:spPr>
            <a:xfrm>
              <a:off x="1025710" y="1494190"/>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B80DB480-7ECE-DE38-8CD6-C9137BDDF2FD}"/>
                </a:ext>
              </a:extLst>
            </p:cNvPr>
            <p:cNvSpPr/>
            <p:nvPr/>
          </p:nvSpPr>
          <p:spPr>
            <a:xfrm>
              <a:off x="717610" y="112133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ED871B91-1690-4764-B50C-AEE418238C65}"/>
                </a:ext>
              </a:extLst>
            </p:cNvPr>
            <p:cNvSpPr/>
            <p:nvPr/>
          </p:nvSpPr>
          <p:spPr>
            <a:xfrm>
              <a:off x="327316" y="1120906"/>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037E2CC2-7893-C012-17FF-F6353A3560B1}"/>
                </a:ext>
              </a:extLst>
            </p:cNvPr>
            <p:cNvSpPr/>
            <p:nvPr/>
          </p:nvSpPr>
          <p:spPr>
            <a:xfrm>
              <a:off x="517703" y="129858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 name="Oval 87">
              <a:extLst>
                <a:ext uri="{FF2B5EF4-FFF2-40B4-BE49-F238E27FC236}">
                  <a16:creationId xmlns:a16="http://schemas.microsoft.com/office/drawing/2014/main" id="{D8939163-95C5-46FD-46BF-4E19A3F8804F}"/>
                </a:ext>
              </a:extLst>
            </p:cNvPr>
            <p:cNvSpPr/>
            <p:nvPr/>
          </p:nvSpPr>
          <p:spPr>
            <a:xfrm>
              <a:off x="717610" y="149419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694048FB-2003-74D2-F116-D6E82AAD1A0B}"/>
                </a:ext>
              </a:extLst>
            </p:cNvPr>
            <p:cNvSpPr/>
            <p:nvPr/>
          </p:nvSpPr>
          <p:spPr>
            <a:xfrm>
              <a:off x="327318" y="149419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80632447-0A2F-60C5-6DD1-33047AAA8FED}"/>
                </a:ext>
              </a:extLst>
            </p:cNvPr>
            <p:cNvSpPr/>
            <p:nvPr/>
          </p:nvSpPr>
          <p:spPr>
            <a:xfrm>
              <a:off x="1025708" y="1120474"/>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193B7EBA-CB5E-82E7-9E73-0802E1EC55CA}"/>
                </a:ext>
              </a:extLst>
            </p:cNvPr>
            <p:cNvSpPr/>
            <p:nvPr/>
          </p:nvSpPr>
          <p:spPr>
            <a:xfrm>
              <a:off x="1025710" y="1493758"/>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2" name="Group 91">
            <a:extLst>
              <a:ext uri="{FF2B5EF4-FFF2-40B4-BE49-F238E27FC236}">
                <a16:creationId xmlns:a16="http://schemas.microsoft.com/office/drawing/2014/main" id="{AE714512-4A69-478B-AAEE-00AE1DCD89AB}"/>
              </a:ext>
            </a:extLst>
          </p:cNvPr>
          <p:cNvGrpSpPr/>
          <p:nvPr/>
        </p:nvGrpSpPr>
        <p:grpSpPr>
          <a:xfrm>
            <a:off x="6325854" y="2647833"/>
            <a:ext cx="1879551" cy="749728"/>
            <a:chOff x="1858322" y="201337"/>
            <a:chExt cx="1663091" cy="663385"/>
          </a:xfrm>
        </p:grpSpPr>
        <p:pic>
          <p:nvPicPr>
            <p:cNvPr id="93" name="Picture 92">
              <a:extLst>
                <a:ext uri="{FF2B5EF4-FFF2-40B4-BE49-F238E27FC236}">
                  <a16:creationId xmlns:a16="http://schemas.microsoft.com/office/drawing/2014/main" id="{B8EB373C-BADE-48AA-3B7D-9CA0BED10F9E}"/>
                </a:ext>
              </a:extLst>
            </p:cNvPr>
            <p:cNvPicPr>
              <a:picLocks noChangeAspect="1"/>
            </p:cNvPicPr>
            <p:nvPr/>
          </p:nvPicPr>
          <p:blipFill>
            <a:blip r:embed="rId4"/>
            <a:stretch>
              <a:fillRect/>
            </a:stretch>
          </p:blipFill>
          <p:spPr>
            <a:xfrm>
              <a:off x="1858322" y="201337"/>
              <a:ext cx="1663091" cy="663385"/>
            </a:xfrm>
            <a:prstGeom prst="rect">
              <a:avLst/>
            </a:prstGeom>
          </p:spPr>
        </p:pic>
        <p:sp>
          <p:nvSpPr>
            <p:cNvPr id="94" name="Oval 93">
              <a:extLst>
                <a:ext uri="{FF2B5EF4-FFF2-40B4-BE49-F238E27FC236}">
                  <a16:creationId xmlns:a16="http://schemas.microsoft.com/office/drawing/2014/main" id="{57AFEBB4-708C-8576-C1EF-DF83FF726F3A}"/>
                </a:ext>
              </a:extLst>
            </p:cNvPr>
            <p:cNvSpPr/>
            <p:nvPr/>
          </p:nvSpPr>
          <p:spPr>
            <a:xfrm>
              <a:off x="2600815" y="28490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B7680C3C-C127-0A01-FAB5-079FB2C39961}"/>
                </a:ext>
              </a:extLst>
            </p:cNvPr>
            <p:cNvSpPr/>
            <p:nvPr/>
          </p:nvSpPr>
          <p:spPr>
            <a:xfrm>
              <a:off x="1940762" y="28490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6" name="Oval 95">
              <a:extLst>
                <a:ext uri="{FF2B5EF4-FFF2-40B4-BE49-F238E27FC236}">
                  <a16:creationId xmlns:a16="http://schemas.microsoft.com/office/drawing/2014/main" id="{BEA3818E-9B47-890A-5C63-B194E11E94A1}"/>
                </a:ext>
              </a:extLst>
            </p:cNvPr>
            <p:cNvSpPr/>
            <p:nvPr/>
          </p:nvSpPr>
          <p:spPr>
            <a:xfrm>
              <a:off x="1940762" y="594294"/>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023F1BC5-3246-CEE6-3DB1-F26C8F98669A}"/>
                </a:ext>
              </a:extLst>
            </p:cNvPr>
            <p:cNvSpPr/>
            <p:nvPr/>
          </p:nvSpPr>
          <p:spPr>
            <a:xfrm>
              <a:off x="3252210" y="28490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Oval 97">
              <a:extLst>
                <a:ext uri="{FF2B5EF4-FFF2-40B4-BE49-F238E27FC236}">
                  <a16:creationId xmlns:a16="http://schemas.microsoft.com/office/drawing/2014/main" id="{0E356573-8167-E1A8-C2B9-F7BFCE780012}"/>
                </a:ext>
              </a:extLst>
            </p:cNvPr>
            <p:cNvSpPr/>
            <p:nvPr/>
          </p:nvSpPr>
          <p:spPr>
            <a:xfrm>
              <a:off x="2270788" y="28490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8B854DFF-A177-8B84-A0A7-C98CAADB4469}"/>
                </a:ext>
              </a:extLst>
            </p:cNvPr>
            <p:cNvSpPr/>
            <p:nvPr/>
          </p:nvSpPr>
          <p:spPr>
            <a:xfrm>
              <a:off x="2922183" y="284907"/>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0" name="Group 99">
            <a:extLst>
              <a:ext uri="{FF2B5EF4-FFF2-40B4-BE49-F238E27FC236}">
                <a16:creationId xmlns:a16="http://schemas.microsoft.com/office/drawing/2014/main" id="{FCF452E0-790B-ACB7-C28F-2A88881E1367}"/>
              </a:ext>
            </a:extLst>
          </p:cNvPr>
          <p:cNvGrpSpPr/>
          <p:nvPr/>
        </p:nvGrpSpPr>
        <p:grpSpPr>
          <a:xfrm>
            <a:off x="9060156" y="3539894"/>
            <a:ext cx="1879551" cy="749728"/>
            <a:chOff x="1858322" y="1060325"/>
            <a:chExt cx="1663091" cy="663385"/>
          </a:xfrm>
        </p:grpSpPr>
        <p:pic>
          <p:nvPicPr>
            <p:cNvPr id="101" name="Picture 100">
              <a:extLst>
                <a:ext uri="{FF2B5EF4-FFF2-40B4-BE49-F238E27FC236}">
                  <a16:creationId xmlns:a16="http://schemas.microsoft.com/office/drawing/2014/main" id="{A7685C44-6EC8-B7ED-7835-B2900D1D1462}"/>
                </a:ext>
              </a:extLst>
            </p:cNvPr>
            <p:cNvPicPr>
              <a:picLocks noChangeAspect="1"/>
            </p:cNvPicPr>
            <p:nvPr/>
          </p:nvPicPr>
          <p:blipFill>
            <a:blip r:embed="rId4"/>
            <a:stretch>
              <a:fillRect/>
            </a:stretch>
          </p:blipFill>
          <p:spPr>
            <a:xfrm>
              <a:off x="1858322" y="1060325"/>
              <a:ext cx="1663091" cy="663385"/>
            </a:xfrm>
            <a:prstGeom prst="rect">
              <a:avLst/>
            </a:prstGeom>
          </p:spPr>
        </p:pic>
        <p:sp>
          <p:nvSpPr>
            <p:cNvPr id="102" name="Oval 101">
              <a:extLst>
                <a:ext uri="{FF2B5EF4-FFF2-40B4-BE49-F238E27FC236}">
                  <a16:creationId xmlns:a16="http://schemas.microsoft.com/office/drawing/2014/main" id="{DD6B6174-791F-C457-1F90-59DE132D77B4}"/>
                </a:ext>
              </a:extLst>
            </p:cNvPr>
            <p:cNvSpPr/>
            <p:nvPr/>
          </p:nvSpPr>
          <p:spPr>
            <a:xfrm>
              <a:off x="2600815" y="114389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DF2E4455-12EA-F531-7BD7-14155D022FD3}"/>
                </a:ext>
              </a:extLst>
            </p:cNvPr>
            <p:cNvSpPr/>
            <p:nvPr/>
          </p:nvSpPr>
          <p:spPr>
            <a:xfrm>
              <a:off x="1940762" y="114389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D76C3EAF-6973-46D9-23AE-B61A8E7586B4}"/>
                </a:ext>
              </a:extLst>
            </p:cNvPr>
            <p:cNvSpPr/>
            <p:nvPr/>
          </p:nvSpPr>
          <p:spPr>
            <a:xfrm>
              <a:off x="1940762" y="145328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5" name="Oval 104">
              <a:extLst>
                <a:ext uri="{FF2B5EF4-FFF2-40B4-BE49-F238E27FC236}">
                  <a16:creationId xmlns:a16="http://schemas.microsoft.com/office/drawing/2014/main" id="{ABEDD438-6BD5-112F-D7A6-DF891746D04A}"/>
                </a:ext>
              </a:extLst>
            </p:cNvPr>
            <p:cNvSpPr/>
            <p:nvPr/>
          </p:nvSpPr>
          <p:spPr>
            <a:xfrm>
              <a:off x="3252210" y="114389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C3BF97ED-D364-1DC4-AB10-A29E98513C77}"/>
                </a:ext>
              </a:extLst>
            </p:cNvPr>
            <p:cNvSpPr/>
            <p:nvPr/>
          </p:nvSpPr>
          <p:spPr>
            <a:xfrm>
              <a:off x="2270788" y="114389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Oval 106">
              <a:extLst>
                <a:ext uri="{FF2B5EF4-FFF2-40B4-BE49-F238E27FC236}">
                  <a16:creationId xmlns:a16="http://schemas.microsoft.com/office/drawing/2014/main" id="{0C3BE110-1667-67A8-80BE-D2F6594C645E}"/>
                </a:ext>
              </a:extLst>
            </p:cNvPr>
            <p:cNvSpPr/>
            <p:nvPr/>
          </p:nvSpPr>
          <p:spPr>
            <a:xfrm>
              <a:off x="2270788" y="145328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ABC73067-C0BC-68BA-D7AA-D4FF63D5A0A4}"/>
                </a:ext>
              </a:extLst>
            </p:cNvPr>
            <p:cNvSpPr/>
            <p:nvPr/>
          </p:nvSpPr>
          <p:spPr>
            <a:xfrm>
              <a:off x="2922183" y="1143895"/>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9" name="Group 108">
            <a:extLst>
              <a:ext uri="{FF2B5EF4-FFF2-40B4-BE49-F238E27FC236}">
                <a16:creationId xmlns:a16="http://schemas.microsoft.com/office/drawing/2014/main" id="{05B36C8B-274F-C279-A236-3B7240BC9E66}"/>
              </a:ext>
            </a:extLst>
          </p:cNvPr>
          <p:cNvGrpSpPr/>
          <p:nvPr/>
        </p:nvGrpSpPr>
        <p:grpSpPr>
          <a:xfrm>
            <a:off x="8478863" y="4683274"/>
            <a:ext cx="1879551" cy="749728"/>
            <a:chOff x="1858322" y="1919312"/>
            <a:chExt cx="1663091" cy="663385"/>
          </a:xfrm>
        </p:grpSpPr>
        <p:pic>
          <p:nvPicPr>
            <p:cNvPr id="110" name="Picture 109">
              <a:extLst>
                <a:ext uri="{FF2B5EF4-FFF2-40B4-BE49-F238E27FC236}">
                  <a16:creationId xmlns:a16="http://schemas.microsoft.com/office/drawing/2014/main" id="{3D04CAE3-E679-1239-012F-5AF5E7C5E2B1}"/>
                </a:ext>
              </a:extLst>
            </p:cNvPr>
            <p:cNvPicPr>
              <a:picLocks noChangeAspect="1"/>
            </p:cNvPicPr>
            <p:nvPr/>
          </p:nvPicPr>
          <p:blipFill>
            <a:blip r:embed="rId4"/>
            <a:stretch>
              <a:fillRect/>
            </a:stretch>
          </p:blipFill>
          <p:spPr>
            <a:xfrm>
              <a:off x="1858322" y="1919312"/>
              <a:ext cx="1663091" cy="663385"/>
            </a:xfrm>
            <a:prstGeom prst="rect">
              <a:avLst/>
            </a:prstGeom>
          </p:spPr>
        </p:pic>
        <p:sp>
          <p:nvSpPr>
            <p:cNvPr id="111" name="Oval 110">
              <a:extLst>
                <a:ext uri="{FF2B5EF4-FFF2-40B4-BE49-F238E27FC236}">
                  <a16:creationId xmlns:a16="http://schemas.microsoft.com/office/drawing/2014/main" id="{59E4DA1F-59A0-BB8E-6140-E845CE1DE450}"/>
                </a:ext>
              </a:extLst>
            </p:cNvPr>
            <p:cNvSpPr/>
            <p:nvPr/>
          </p:nvSpPr>
          <p:spPr>
            <a:xfrm>
              <a:off x="2600815" y="200288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Oval 111">
              <a:extLst>
                <a:ext uri="{FF2B5EF4-FFF2-40B4-BE49-F238E27FC236}">
                  <a16:creationId xmlns:a16="http://schemas.microsoft.com/office/drawing/2014/main" id="{CC335708-305F-BA6B-41FE-194EA4A020F4}"/>
                </a:ext>
              </a:extLst>
            </p:cNvPr>
            <p:cNvSpPr/>
            <p:nvPr/>
          </p:nvSpPr>
          <p:spPr>
            <a:xfrm>
              <a:off x="2600815" y="2312269"/>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Oval 112">
              <a:extLst>
                <a:ext uri="{FF2B5EF4-FFF2-40B4-BE49-F238E27FC236}">
                  <a16:creationId xmlns:a16="http://schemas.microsoft.com/office/drawing/2014/main" id="{6177312D-C1FF-859A-59E7-2B86DF5AC463}"/>
                </a:ext>
              </a:extLst>
            </p:cNvPr>
            <p:cNvSpPr/>
            <p:nvPr/>
          </p:nvSpPr>
          <p:spPr>
            <a:xfrm>
              <a:off x="1940762" y="200288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421F4CED-D19B-24EE-A64A-50648A31CEDB}"/>
                </a:ext>
              </a:extLst>
            </p:cNvPr>
            <p:cNvSpPr/>
            <p:nvPr/>
          </p:nvSpPr>
          <p:spPr>
            <a:xfrm>
              <a:off x="1940762" y="2312269"/>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D91680DF-E72B-AC14-7192-C426FD150C21}"/>
                </a:ext>
              </a:extLst>
            </p:cNvPr>
            <p:cNvSpPr/>
            <p:nvPr/>
          </p:nvSpPr>
          <p:spPr>
            <a:xfrm>
              <a:off x="3252210" y="200288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23F0CA40-B99E-BFAA-1828-AD62C822A358}"/>
                </a:ext>
              </a:extLst>
            </p:cNvPr>
            <p:cNvSpPr/>
            <p:nvPr/>
          </p:nvSpPr>
          <p:spPr>
            <a:xfrm>
              <a:off x="2270788" y="200288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7" name="Oval 116">
              <a:extLst>
                <a:ext uri="{FF2B5EF4-FFF2-40B4-BE49-F238E27FC236}">
                  <a16:creationId xmlns:a16="http://schemas.microsoft.com/office/drawing/2014/main" id="{CF8C8739-D779-0DB0-4811-F5A76FDDC72C}"/>
                </a:ext>
              </a:extLst>
            </p:cNvPr>
            <p:cNvSpPr/>
            <p:nvPr/>
          </p:nvSpPr>
          <p:spPr>
            <a:xfrm>
              <a:off x="2270788" y="2312269"/>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Oval 117">
              <a:extLst>
                <a:ext uri="{FF2B5EF4-FFF2-40B4-BE49-F238E27FC236}">
                  <a16:creationId xmlns:a16="http://schemas.microsoft.com/office/drawing/2014/main" id="{85783623-5D7E-EB96-9E70-04968667A067}"/>
                </a:ext>
              </a:extLst>
            </p:cNvPr>
            <p:cNvSpPr/>
            <p:nvPr/>
          </p:nvSpPr>
          <p:spPr>
            <a:xfrm>
              <a:off x="2922183" y="200288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19" name="Group 118">
            <a:extLst>
              <a:ext uri="{FF2B5EF4-FFF2-40B4-BE49-F238E27FC236}">
                <a16:creationId xmlns:a16="http://schemas.microsoft.com/office/drawing/2014/main" id="{56F59D8B-BF8D-9AD0-B3D0-A51F30BEE4C9}"/>
              </a:ext>
            </a:extLst>
          </p:cNvPr>
          <p:cNvGrpSpPr/>
          <p:nvPr/>
        </p:nvGrpSpPr>
        <p:grpSpPr>
          <a:xfrm>
            <a:off x="6110991" y="5274446"/>
            <a:ext cx="1578581" cy="749727"/>
            <a:chOff x="260121" y="5326229"/>
            <a:chExt cx="1396784" cy="663385"/>
          </a:xfrm>
        </p:grpSpPr>
        <p:sp>
          <p:nvSpPr>
            <p:cNvPr id="120" name="AutoShape 10">
              <a:extLst>
                <a:ext uri="{FF2B5EF4-FFF2-40B4-BE49-F238E27FC236}">
                  <a16:creationId xmlns:a16="http://schemas.microsoft.com/office/drawing/2014/main" id="{02C7A884-80BC-8A34-4F8C-FA883D1F0D48}"/>
                </a:ext>
              </a:extLst>
            </p:cNvPr>
            <p:cNvSpPr>
              <a:spLocks noChangeArrowheads="1"/>
            </p:cNvSpPr>
            <p:nvPr/>
          </p:nvSpPr>
          <p:spPr bwMode="auto">
            <a:xfrm>
              <a:off x="260121" y="5326229"/>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8712B58B-ABAD-E6C4-AB9E-49BC3BD471BF}"/>
                </a:ext>
              </a:extLst>
            </p:cNvPr>
            <p:cNvSpPr/>
            <p:nvPr/>
          </p:nvSpPr>
          <p:spPr>
            <a:xfrm>
              <a:off x="717610" y="538382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9237048C-EFC8-D6CB-99E1-83B1F9FCED10}"/>
                </a:ext>
              </a:extLst>
            </p:cNvPr>
            <p:cNvSpPr/>
            <p:nvPr/>
          </p:nvSpPr>
          <p:spPr>
            <a:xfrm>
              <a:off x="514082" y="5565658"/>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3" name="Oval 122">
              <a:extLst>
                <a:ext uri="{FF2B5EF4-FFF2-40B4-BE49-F238E27FC236}">
                  <a16:creationId xmlns:a16="http://schemas.microsoft.com/office/drawing/2014/main" id="{A6283057-66B6-3E6B-BC22-00CA43FCDA20}"/>
                </a:ext>
              </a:extLst>
            </p:cNvPr>
            <p:cNvSpPr/>
            <p:nvPr/>
          </p:nvSpPr>
          <p:spPr>
            <a:xfrm>
              <a:off x="327911" y="538724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82C65228-855F-3BDE-7DED-34660FDC4D27}"/>
                </a:ext>
              </a:extLst>
            </p:cNvPr>
            <p:cNvSpPr/>
            <p:nvPr/>
          </p:nvSpPr>
          <p:spPr>
            <a:xfrm>
              <a:off x="717610" y="57600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3F20175C-86F9-8B54-CCA8-CBF7DC770069}"/>
                </a:ext>
              </a:extLst>
            </p:cNvPr>
            <p:cNvSpPr/>
            <p:nvPr/>
          </p:nvSpPr>
          <p:spPr>
            <a:xfrm>
              <a:off x="327318" y="57600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6" name="AutoShape 10">
              <a:extLst>
                <a:ext uri="{FF2B5EF4-FFF2-40B4-BE49-F238E27FC236}">
                  <a16:creationId xmlns:a16="http://schemas.microsoft.com/office/drawing/2014/main" id="{055F2E48-E159-BE50-EE74-665BB5D4A452}"/>
                </a:ext>
              </a:extLst>
            </p:cNvPr>
            <p:cNvSpPr>
              <a:spLocks noChangeArrowheads="1"/>
            </p:cNvSpPr>
            <p:nvPr/>
          </p:nvSpPr>
          <p:spPr bwMode="auto">
            <a:xfrm>
              <a:off x="958513" y="5326229"/>
              <a:ext cx="698392" cy="663385"/>
            </a:xfrm>
            <a:prstGeom prst="rect">
              <a:avLst/>
            </a:prstGeom>
            <a:solidFill>
              <a:schemeClr val="bg2"/>
            </a:solidFill>
            <a:ln w="31750" algn="ctr">
              <a:solidFill>
                <a:schemeClr val="tx1">
                  <a:lumMod val="75000"/>
                  <a:lumOff val="25000"/>
                </a:schemeClr>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2EB61CC4-7425-57E1-81E0-CD46546C3650}"/>
                </a:ext>
              </a:extLst>
            </p:cNvPr>
            <p:cNvSpPr/>
            <p:nvPr/>
          </p:nvSpPr>
          <p:spPr>
            <a:xfrm>
              <a:off x="1416002" y="5383829"/>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77EF4FC9-FD4F-E725-EF16-064A56AF0A07}"/>
                </a:ext>
              </a:extLst>
            </p:cNvPr>
            <p:cNvSpPr/>
            <p:nvPr/>
          </p:nvSpPr>
          <p:spPr>
            <a:xfrm>
              <a:off x="1212474" y="5565658"/>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6E9CB8FE-EA26-359F-F456-C8E875692FEF}"/>
                </a:ext>
              </a:extLst>
            </p:cNvPr>
            <p:cNvSpPr/>
            <p:nvPr/>
          </p:nvSpPr>
          <p:spPr>
            <a:xfrm>
              <a:off x="1026303" y="5387242"/>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8F903336-3DC7-E43A-3FBE-279A29446D3E}"/>
                </a:ext>
              </a:extLst>
            </p:cNvPr>
            <p:cNvSpPr/>
            <p:nvPr/>
          </p:nvSpPr>
          <p:spPr>
            <a:xfrm>
              <a:off x="1416002" y="57600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15CAA2CC-1DDF-6CF8-587D-C5C1541C0E82}"/>
                </a:ext>
              </a:extLst>
            </p:cNvPr>
            <p:cNvSpPr/>
            <p:nvPr/>
          </p:nvSpPr>
          <p:spPr>
            <a:xfrm>
              <a:off x="1025710" y="5760094"/>
              <a:ext cx="186765" cy="18685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1A13D418-583C-9F64-F559-75A508B0315B}"/>
                </a:ext>
              </a:extLst>
            </p:cNvPr>
            <p:cNvSpPr/>
            <p:nvPr/>
          </p:nvSpPr>
          <p:spPr>
            <a:xfrm>
              <a:off x="717610" y="538724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Oval 132">
              <a:extLst>
                <a:ext uri="{FF2B5EF4-FFF2-40B4-BE49-F238E27FC236}">
                  <a16:creationId xmlns:a16="http://schemas.microsoft.com/office/drawing/2014/main" id="{958E67E1-9E14-FBF3-C57D-447634BD1490}"/>
                </a:ext>
              </a:extLst>
            </p:cNvPr>
            <p:cNvSpPr/>
            <p:nvPr/>
          </p:nvSpPr>
          <p:spPr>
            <a:xfrm>
              <a:off x="327316" y="5386810"/>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EE1C31AA-2EB8-6300-5CA9-38662AEC5F36}"/>
                </a:ext>
              </a:extLst>
            </p:cNvPr>
            <p:cNvSpPr/>
            <p:nvPr/>
          </p:nvSpPr>
          <p:spPr>
            <a:xfrm>
              <a:off x="517703" y="556449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2BBDA87A-395E-6CBD-88DA-528C6D3D9561}"/>
                </a:ext>
              </a:extLst>
            </p:cNvPr>
            <p:cNvSpPr/>
            <p:nvPr/>
          </p:nvSpPr>
          <p:spPr>
            <a:xfrm>
              <a:off x="717610" y="5760094"/>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739F2F2E-C02E-610E-0FEA-BB89FF4EE883}"/>
                </a:ext>
              </a:extLst>
            </p:cNvPr>
            <p:cNvSpPr/>
            <p:nvPr/>
          </p:nvSpPr>
          <p:spPr>
            <a:xfrm>
              <a:off x="327318" y="5760094"/>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1E69E51F-38C3-1A61-031F-12709E681D6D}"/>
                </a:ext>
              </a:extLst>
            </p:cNvPr>
            <p:cNvSpPr/>
            <p:nvPr/>
          </p:nvSpPr>
          <p:spPr>
            <a:xfrm>
              <a:off x="1416002" y="575966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27EEAAD7-543F-2858-F873-2734E8B9DC60}"/>
                </a:ext>
              </a:extLst>
            </p:cNvPr>
            <p:cNvSpPr/>
            <p:nvPr/>
          </p:nvSpPr>
          <p:spPr>
            <a:xfrm>
              <a:off x="1025710" y="575966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A606BFCA-E0BC-AE7E-5082-12B76C1EF6BD}"/>
                </a:ext>
              </a:extLst>
            </p:cNvPr>
            <p:cNvSpPr/>
            <p:nvPr/>
          </p:nvSpPr>
          <p:spPr>
            <a:xfrm>
              <a:off x="1212176" y="5564492"/>
              <a:ext cx="186765" cy="186858"/>
            </a:xfrm>
            <a:prstGeom prst="ellipse">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66166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2FF27-2A7C-46AD-4D79-72B76479BE42}"/>
              </a:ext>
            </a:extLst>
          </p:cNvPr>
          <p:cNvPicPr>
            <a:picLocks noChangeAspect="1"/>
          </p:cNvPicPr>
          <p:nvPr/>
        </p:nvPicPr>
        <p:blipFill rotWithShape="1">
          <a:blip r:embed="rId3"/>
          <a:srcRect r="4880" b="10900"/>
          <a:stretch/>
        </p:blipFill>
        <p:spPr>
          <a:xfrm rot="16200000">
            <a:off x="7546677" y="2042902"/>
            <a:ext cx="4677877" cy="1935828"/>
          </a:xfrm>
          <a:prstGeom prst="rect">
            <a:avLst/>
          </a:prstGeom>
        </p:spPr>
      </p:pic>
      <p:sp>
        <p:nvSpPr>
          <p:cNvPr id="5" name="Oval 4">
            <a:extLst>
              <a:ext uri="{FF2B5EF4-FFF2-40B4-BE49-F238E27FC236}">
                <a16:creationId xmlns:a16="http://schemas.microsoft.com/office/drawing/2014/main" id="{8D48D3AD-C072-51B3-AAF6-0E52730170C1}"/>
              </a:ext>
            </a:extLst>
          </p:cNvPr>
          <p:cNvSpPr/>
          <p:nvPr/>
        </p:nvSpPr>
        <p:spPr>
          <a:xfrm>
            <a:off x="5516882" y="4087450"/>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6" name="Oval 5">
            <a:extLst>
              <a:ext uri="{FF2B5EF4-FFF2-40B4-BE49-F238E27FC236}">
                <a16:creationId xmlns:a16="http://schemas.microsoft.com/office/drawing/2014/main" id="{A96F284F-03FE-D455-F5DA-50625D88AAAD}"/>
              </a:ext>
            </a:extLst>
          </p:cNvPr>
          <p:cNvSpPr/>
          <p:nvPr/>
        </p:nvSpPr>
        <p:spPr>
          <a:xfrm>
            <a:off x="4573257" y="4087449"/>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7AAED4EF-94A0-6A73-EC21-E6206E07F3C8}"/>
              </a:ext>
            </a:extLst>
          </p:cNvPr>
          <p:cNvSpPr/>
          <p:nvPr/>
        </p:nvSpPr>
        <p:spPr>
          <a:xfrm>
            <a:off x="4866737" y="3211717"/>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CDAEC897-9BE0-1A02-5252-D8A172FB7298}"/>
              </a:ext>
            </a:extLst>
          </p:cNvPr>
          <p:cNvSpPr/>
          <p:nvPr/>
        </p:nvSpPr>
        <p:spPr>
          <a:xfrm>
            <a:off x="3609182" y="3370682"/>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F7C4A441-6600-4E50-5A46-27DF679EAB5D}"/>
              </a:ext>
            </a:extLst>
          </p:cNvPr>
          <p:cNvSpPr/>
          <p:nvPr/>
        </p:nvSpPr>
        <p:spPr>
          <a:xfrm>
            <a:off x="3420248" y="4239849"/>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67E4D7C8-7537-BACD-7089-1AB030AADECC}"/>
              </a:ext>
            </a:extLst>
          </p:cNvPr>
          <p:cNvSpPr/>
          <p:nvPr/>
        </p:nvSpPr>
        <p:spPr>
          <a:xfrm>
            <a:off x="6124292" y="2682435"/>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4ECED6F9-D5F1-C0C7-280B-217BB6E21C16}"/>
              </a:ext>
            </a:extLst>
          </p:cNvPr>
          <p:cNvSpPr/>
          <p:nvPr/>
        </p:nvSpPr>
        <p:spPr>
          <a:xfrm>
            <a:off x="5227642" y="4737580"/>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2" name="Oval 11">
            <a:extLst>
              <a:ext uri="{FF2B5EF4-FFF2-40B4-BE49-F238E27FC236}">
                <a16:creationId xmlns:a16="http://schemas.microsoft.com/office/drawing/2014/main" id="{1B1377D3-788F-2529-F97B-8279BF827D62}"/>
              </a:ext>
            </a:extLst>
          </p:cNvPr>
          <p:cNvSpPr/>
          <p:nvPr/>
        </p:nvSpPr>
        <p:spPr>
          <a:xfrm>
            <a:off x="6038053" y="4634800"/>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3" name="Oval 12">
            <a:extLst>
              <a:ext uri="{FF2B5EF4-FFF2-40B4-BE49-F238E27FC236}">
                <a16:creationId xmlns:a16="http://schemas.microsoft.com/office/drawing/2014/main" id="{9E9FB100-3410-DEB7-4483-DC48B9F12277}"/>
              </a:ext>
            </a:extLst>
          </p:cNvPr>
          <p:cNvSpPr/>
          <p:nvPr/>
        </p:nvSpPr>
        <p:spPr>
          <a:xfrm>
            <a:off x="6325584" y="3795292"/>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4" name="Oval 13">
            <a:extLst>
              <a:ext uri="{FF2B5EF4-FFF2-40B4-BE49-F238E27FC236}">
                <a16:creationId xmlns:a16="http://schemas.microsoft.com/office/drawing/2014/main" id="{09804CC4-C857-D65C-7EB8-2CE7AF663979}"/>
              </a:ext>
            </a:extLst>
          </p:cNvPr>
          <p:cNvSpPr/>
          <p:nvPr/>
        </p:nvSpPr>
        <p:spPr>
          <a:xfrm>
            <a:off x="4105222" y="4744213"/>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8E2A86CD-5E97-7F19-2878-0D5FDB8F0EEF}"/>
              </a:ext>
            </a:extLst>
          </p:cNvPr>
          <p:cNvPicPr>
            <a:picLocks noChangeAspect="1"/>
          </p:cNvPicPr>
          <p:nvPr/>
        </p:nvPicPr>
        <p:blipFill rotWithShape="1">
          <a:blip r:embed="rId4">
            <a:extLst>
              <a:ext uri="{28A0092B-C50C-407E-A947-70E740481C1C}">
                <a14:useLocalDpi xmlns:a14="http://schemas.microsoft.com/office/drawing/2010/main" val="0"/>
              </a:ext>
            </a:extLst>
          </a:blip>
          <a:srcRect l="33943" t="39751" r="57851" b="40311"/>
          <a:stretch/>
        </p:blipFill>
        <p:spPr>
          <a:xfrm>
            <a:off x="137221" y="2158452"/>
            <a:ext cx="2592279" cy="4514757"/>
          </a:xfrm>
          <a:prstGeom prst="rect">
            <a:avLst/>
          </a:prstGeom>
        </p:spPr>
      </p:pic>
      <p:sp>
        <p:nvSpPr>
          <p:cNvPr id="16" name="Speech Bubble: Rectangle with Corners Rounded 15">
            <a:extLst>
              <a:ext uri="{FF2B5EF4-FFF2-40B4-BE49-F238E27FC236}">
                <a16:creationId xmlns:a16="http://schemas.microsoft.com/office/drawing/2014/main" id="{92945DFC-9F23-6BD6-FDA0-1EBBD66FE2FD}"/>
              </a:ext>
            </a:extLst>
          </p:cNvPr>
          <p:cNvSpPr/>
          <p:nvPr/>
        </p:nvSpPr>
        <p:spPr>
          <a:xfrm>
            <a:off x="1994036" y="1386834"/>
            <a:ext cx="6402494" cy="1090433"/>
          </a:xfrm>
          <a:prstGeom prst="wedgeRoundRectCallout">
            <a:avLst>
              <a:gd name="adj1" fmla="val -51582"/>
              <a:gd name="adj2" fmla="val 83890"/>
              <a:gd name="adj3" fmla="val 16667"/>
            </a:avLst>
          </a:prstGeom>
          <a:solidFill>
            <a:srgbClr val="8AB9B9"/>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You will need your 10 frame and 10 counters.</a:t>
            </a:r>
          </a:p>
        </p:txBody>
      </p:sp>
      <p:sp>
        <p:nvSpPr>
          <p:cNvPr id="2" name="Title 8">
            <a:extLst>
              <a:ext uri="{FF2B5EF4-FFF2-40B4-BE49-F238E27FC236}">
                <a16:creationId xmlns:a16="http://schemas.microsoft.com/office/drawing/2014/main" id="{72993F52-2EB3-31CB-C9C7-CF55E19479C9}"/>
              </a:ext>
            </a:extLst>
          </p:cNvPr>
          <p:cNvSpPr>
            <a:spLocks noGrp="1"/>
          </p:cNvSpPr>
          <p:nvPr>
            <p:ph type="title"/>
          </p:nvPr>
        </p:nvSpPr>
        <p:spPr>
          <a:xfrm>
            <a:off x="397042" y="365125"/>
            <a:ext cx="10956758" cy="765843"/>
          </a:xfrm>
        </p:spPr>
        <p:txBody>
          <a:bodyPr>
            <a:normAutofit/>
          </a:bodyPr>
          <a:lstStyle/>
          <a:p>
            <a:r>
              <a:rPr lang="en-GB" sz="3600" b="1" dirty="0">
                <a:solidFill>
                  <a:schemeClr val="tx1">
                    <a:lumMod val="65000"/>
                    <a:lumOff val="35000"/>
                  </a:schemeClr>
                </a:solidFill>
                <a:latin typeface="Arial" panose="020B0604020202020204" pitchFamily="34" charset="0"/>
                <a:cs typeface="Arial" panose="020B0604020202020204" pitchFamily="34" charset="0"/>
              </a:rPr>
              <a:t>Play ‘Ways to make 10’</a:t>
            </a:r>
          </a:p>
        </p:txBody>
      </p:sp>
      <p:sp>
        <p:nvSpPr>
          <p:cNvPr id="3" name="TextBox 2">
            <a:extLst>
              <a:ext uri="{FF2B5EF4-FFF2-40B4-BE49-F238E27FC236}">
                <a16:creationId xmlns:a16="http://schemas.microsoft.com/office/drawing/2014/main" id="{FAF3B051-CA9B-BC01-02C5-5BA21CA5160F}"/>
              </a:ext>
            </a:extLst>
          </p:cNvPr>
          <p:cNvSpPr txBox="1"/>
          <p:nvPr/>
        </p:nvSpPr>
        <p:spPr>
          <a:xfrm>
            <a:off x="172453" y="6421745"/>
            <a:ext cx="1828800" cy="369332"/>
          </a:xfrm>
          <a:prstGeom prst="rect">
            <a:avLst/>
          </a:prstGeom>
          <a:noFill/>
        </p:spPr>
        <p:txBody>
          <a:bodyPr wrap="square" rtlCol="0">
            <a:spAutoFit/>
          </a:bodyPr>
          <a:lstStyle/>
          <a:p>
            <a:r>
              <a:rPr lang="en-GB" dirty="0">
                <a:solidFill>
                  <a:schemeClr val="tx1">
                    <a:lumMod val="65000"/>
                    <a:lumOff val="35000"/>
                  </a:schemeClr>
                </a:solidFill>
              </a:rPr>
              <a:t>Week 2</a:t>
            </a:r>
          </a:p>
        </p:txBody>
      </p:sp>
    </p:spTree>
    <p:extLst>
      <p:ext uri="{BB962C8B-B14F-4D97-AF65-F5344CB8AC3E}">
        <p14:creationId xmlns:p14="http://schemas.microsoft.com/office/powerpoint/2010/main" val="309815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A11E9D-8BC5-9C83-6FB8-4F6B4E3BBF4F}"/>
              </a:ext>
            </a:extLst>
          </p:cNvPr>
          <p:cNvSpPr txBox="1"/>
          <p:nvPr/>
        </p:nvSpPr>
        <p:spPr>
          <a:xfrm>
            <a:off x="462385" y="6195202"/>
            <a:ext cx="8943962"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Children: Place the counters on the 10-frame so they are all red.</a:t>
            </a:r>
          </a:p>
        </p:txBody>
      </p:sp>
      <p:pic>
        <p:nvPicPr>
          <p:cNvPr id="20" name="Picture 19">
            <a:extLst>
              <a:ext uri="{FF2B5EF4-FFF2-40B4-BE49-F238E27FC236}">
                <a16:creationId xmlns:a16="http://schemas.microsoft.com/office/drawing/2014/main" id="{C90B62EE-6615-C928-B17C-8050F325A028}"/>
              </a:ext>
            </a:extLst>
          </p:cNvPr>
          <p:cNvPicPr>
            <a:picLocks noChangeAspect="1"/>
          </p:cNvPicPr>
          <p:nvPr/>
        </p:nvPicPr>
        <p:blipFill rotWithShape="1">
          <a:blip r:embed="rId2">
            <a:extLst>
              <a:ext uri="{28A0092B-C50C-407E-A947-70E740481C1C}">
                <a14:useLocalDpi xmlns:a14="http://schemas.microsoft.com/office/drawing/2010/main" val="0"/>
              </a:ext>
            </a:extLst>
          </a:blip>
          <a:srcRect l="33943" t="39751" r="57851" b="40311"/>
          <a:stretch/>
        </p:blipFill>
        <p:spPr>
          <a:xfrm>
            <a:off x="9310094" y="1696890"/>
            <a:ext cx="2592279" cy="4514757"/>
          </a:xfrm>
          <a:prstGeom prst="rect">
            <a:avLst/>
          </a:prstGeom>
        </p:spPr>
      </p:pic>
      <p:sp>
        <p:nvSpPr>
          <p:cNvPr id="21" name="Speech Bubble: Rectangle with Corners Rounded 20">
            <a:extLst>
              <a:ext uri="{FF2B5EF4-FFF2-40B4-BE49-F238E27FC236}">
                <a16:creationId xmlns:a16="http://schemas.microsoft.com/office/drawing/2014/main" id="{B20670C7-EE84-2974-653B-0D69343087C3}"/>
              </a:ext>
            </a:extLst>
          </p:cNvPr>
          <p:cNvSpPr/>
          <p:nvPr/>
        </p:nvSpPr>
        <p:spPr>
          <a:xfrm>
            <a:off x="3762220" y="1151674"/>
            <a:ext cx="6402494" cy="1090433"/>
          </a:xfrm>
          <a:prstGeom prst="wedgeRoundRectCallout">
            <a:avLst>
              <a:gd name="adj1" fmla="val 47647"/>
              <a:gd name="adj2" fmla="val 114295"/>
              <a:gd name="adj3" fmla="val 16667"/>
            </a:avLst>
          </a:prstGeom>
          <a:solidFill>
            <a:srgbClr val="8AB9B9"/>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0000">
                    <a:lumMod val="65000"/>
                    <a:lumOff val="35000"/>
                  </a:srgbClr>
                </a:solidFill>
                <a:latin typeface="Arial"/>
              </a:rPr>
              <a:t>Start at the bottom and place two at a time.</a:t>
            </a:r>
            <a:endPar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pic>
        <p:nvPicPr>
          <p:cNvPr id="2" name="Picture 1">
            <a:extLst>
              <a:ext uri="{FF2B5EF4-FFF2-40B4-BE49-F238E27FC236}">
                <a16:creationId xmlns:a16="http://schemas.microsoft.com/office/drawing/2014/main" id="{7BBFC4F4-EA64-41B5-A518-5EA8B9F0F230}"/>
              </a:ext>
            </a:extLst>
          </p:cNvPr>
          <p:cNvPicPr>
            <a:picLocks noChangeAspect="1"/>
          </p:cNvPicPr>
          <p:nvPr/>
        </p:nvPicPr>
        <p:blipFill rotWithShape="1">
          <a:blip r:embed="rId3"/>
          <a:srcRect r="4880" b="10900"/>
          <a:stretch/>
        </p:blipFill>
        <p:spPr>
          <a:xfrm rot="16200000">
            <a:off x="-444375" y="2437187"/>
            <a:ext cx="4677877" cy="1935828"/>
          </a:xfrm>
          <a:prstGeom prst="rect">
            <a:avLst/>
          </a:prstGeom>
        </p:spPr>
      </p:pic>
      <p:sp>
        <p:nvSpPr>
          <p:cNvPr id="22" name="Oval 21">
            <a:extLst>
              <a:ext uri="{FF2B5EF4-FFF2-40B4-BE49-F238E27FC236}">
                <a16:creationId xmlns:a16="http://schemas.microsoft.com/office/drawing/2014/main" id="{3F4E330E-1BC0-55D5-177A-ED0AB8FE7DAC}"/>
              </a:ext>
            </a:extLst>
          </p:cNvPr>
          <p:cNvSpPr/>
          <p:nvPr/>
        </p:nvSpPr>
        <p:spPr>
          <a:xfrm>
            <a:off x="2024561" y="3084900"/>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D41D4373-068A-5AFE-A1C3-69A6717B8DFA}"/>
              </a:ext>
            </a:extLst>
          </p:cNvPr>
          <p:cNvSpPr/>
          <p:nvPr/>
        </p:nvSpPr>
        <p:spPr>
          <a:xfrm>
            <a:off x="1112279" y="2167018"/>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id="{E4966991-6BC7-D5DD-C344-FE8E87366C0C}"/>
              </a:ext>
            </a:extLst>
          </p:cNvPr>
          <p:cNvSpPr/>
          <p:nvPr/>
        </p:nvSpPr>
        <p:spPr>
          <a:xfrm>
            <a:off x="1112279" y="4013629"/>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2ECD78D4-EC50-DC1A-9456-FD5E863CF3EE}"/>
              </a:ext>
            </a:extLst>
          </p:cNvPr>
          <p:cNvSpPr/>
          <p:nvPr/>
        </p:nvSpPr>
        <p:spPr>
          <a:xfrm>
            <a:off x="2024561" y="4027477"/>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A95CE9D8-0378-94F2-6C30-7CFBE7128783}"/>
              </a:ext>
            </a:extLst>
          </p:cNvPr>
          <p:cNvSpPr/>
          <p:nvPr/>
        </p:nvSpPr>
        <p:spPr>
          <a:xfrm>
            <a:off x="2024561" y="1234820"/>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24771E92-37B0-C4C3-B76E-4B5551E32209}"/>
              </a:ext>
            </a:extLst>
          </p:cNvPr>
          <p:cNvSpPr/>
          <p:nvPr/>
        </p:nvSpPr>
        <p:spPr>
          <a:xfrm>
            <a:off x="1112279" y="3081101"/>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F40837A1-6192-85A7-5C52-1580B951389C}"/>
              </a:ext>
            </a:extLst>
          </p:cNvPr>
          <p:cNvSpPr/>
          <p:nvPr/>
        </p:nvSpPr>
        <p:spPr>
          <a:xfrm>
            <a:off x="2024561" y="2167018"/>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2D24FF62-429C-22F9-FDC7-E7CF995B1B60}"/>
              </a:ext>
            </a:extLst>
          </p:cNvPr>
          <p:cNvSpPr/>
          <p:nvPr/>
        </p:nvSpPr>
        <p:spPr>
          <a:xfrm>
            <a:off x="1082420" y="4925790"/>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Oval 29">
            <a:extLst>
              <a:ext uri="{FF2B5EF4-FFF2-40B4-BE49-F238E27FC236}">
                <a16:creationId xmlns:a16="http://schemas.microsoft.com/office/drawing/2014/main" id="{CEF22478-3A2D-2990-4DE4-79688B803004}"/>
              </a:ext>
            </a:extLst>
          </p:cNvPr>
          <p:cNvSpPr/>
          <p:nvPr/>
        </p:nvSpPr>
        <p:spPr>
          <a:xfrm>
            <a:off x="2024561" y="4925790"/>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Oval 30">
            <a:extLst>
              <a:ext uri="{FF2B5EF4-FFF2-40B4-BE49-F238E27FC236}">
                <a16:creationId xmlns:a16="http://schemas.microsoft.com/office/drawing/2014/main" id="{72AF0252-5D39-E1A2-62FB-49483A331A20}"/>
              </a:ext>
            </a:extLst>
          </p:cNvPr>
          <p:cNvSpPr/>
          <p:nvPr/>
        </p:nvSpPr>
        <p:spPr>
          <a:xfrm>
            <a:off x="1112279" y="1240994"/>
            <a:ext cx="648000" cy="648000"/>
          </a:xfrm>
          <a:prstGeom prst="ellipse">
            <a:avLst/>
          </a:prstGeom>
          <a:solidFill>
            <a:srgbClr val="FF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297856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366E8F-9B99-A151-D74F-F222334A464D}"/>
              </a:ext>
            </a:extLst>
          </p:cNvPr>
          <p:cNvSpPr txBox="1"/>
          <p:nvPr/>
        </p:nvSpPr>
        <p:spPr>
          <a:xfrm>
            <a:off x="478025" y="378653"/>
            <a:ext cx="1027288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Grown-ups: turn one counter over at a time. </a:t>
            </a:r>
          </a:p>
        </p:txBody>
      </p:sp>
      <p:pic>
        <p:nvPicPr>
          <p:cNvPr id="4" name="Picture 3">
            <a:extLst>
              <a:ext uri="{FF2B5EF4-FFF2-40B4-BE49-F238E27FC236}">
                <a16:creationId xmlns:a16="http://schemas.microsoft.com/office/drawing/2014/main" id="{C1A87312-DFB6-DD05-F076-A068B1EE4DF1}"/>
              </a:ext>
            </a:extLst>
          </p:cNvPr>
          <p:cNvPicPr>
            <a:picLocks noChangeAspect="1"/>
          </p:cNvPicPr>
          <p:nvPr/>
        </p:nvPicPr>
        <p:blipFill rotWithShape="1">
          <a:blip r:embed="rId2"/>
          <a:srcRect r="4880" b="10900"/>
          <a:stretch/>
        </p:blipFill>
        <p:spPr>
          <a:xfrm rot="16200000">
            <a:off x="-449683" y="2449053"/>
            <a:ext cx="4677877" cy="1935828"/>
          </a:xfrm>
          <a:prstGeom prst="rect">
            <a:avLst/>
          </a:prstGeom>
        </p:spPr>
      </p:pic>
      <p:sp>
        <p:nvSpPr>
          <p:cNvPr id="5" name="Oval 4">
            <a:extLst>
              <a:ext uri="{FF2B5EF4-FFF2-40B4-BE49-F238E27FC236}">
                <a16:creationId xmlns:a16="http://schemas.microsoft.com/office/drawing/2014/main" id="{B1C80A47-4425-F34B-BA22-ACA236D7AC76}"/>
              </a:ext>
            </a:extLst>
          </p:cNvPr>
          <p:cNvSpPr/>
          <p:nvPr/>
        </p:nvSpPr>
        <p:spPr>
          <a:xfrm>
            <a:off x="2019253" y="309676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F19AD7A5-D43C-B85A-5B71-CE1187AAA51E}"/>
              </a:ext>
            </a:extLst>
          </p:cNvPr>
          <p:cNvSpPr/>
          <p:nvPr/>
        </p:nvSpPr>
        <p:spPr>
          <a:xfrm>
            <a:off x="1106971" y="2178884"/>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DD7DD32C-717D-0E91-CB3A-639B6438A61C}"/>
              </a:ext>
            </a:extLst>
          </p:cNvPr>
          <p:cNvSpPr/>
          <p:nvPr/>
        </p:nvSpPr>
        <p:spPr>
          <a:xfrm>
            <a:off x="1106971" y="4025495"/>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9A8073DA-E885-770A-FD28-01640008CE3C}"/>
              </a:ext>
            </a:extLst>
          </p:cNvPr>
          <p:cNvSpPr/>
          <p:nvPr/>
        </p:nvSpPr>
        <p:spPr>
          <a:xfrm>
            <a:off x="2019253" y="4039343"/>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88C23078-4241-3E7A-0B9F-9458A9C76CE6}"/>
              </a:ext>
            </a:extLst>
          </p:cNvPr>
          <p:cNvSpPr/>
          <p:nvPr/>
        </p:nvSpPr>
        <p:spPr>
          <a:xfrm>
            <a:off x="2019253" y="124668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4A99438D-1C46-4540-4963-5472EADD026A}"/>
              </a:ext>
            </a:extLst>
          </p:cNvPr>
          <p:cNvSpPr/>
          <p:nvPr/>
        </p:nvSpPr>
        <p:spPr>
          <a:xfrm>
            <a:off x="1106971" y="3092967"/>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C413A750-EA22-F496-A840-25F5FCD6F840}"/>
              </a:ext>
            </a:extLst>
          </p:cNvPr>
          <p:cNvSpPr/>
          <p:nvPr/>
        </p:nvSpPr>
        <p:spPr>
          <a:xfrm>
            <a:off x="2019253" y="2178884"/>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E87A953A-4420-3250-1CDE-7156F0F83725}"/>
              </a:ext>
            </a:extLst>
          </p:cNvPr>
          <p:cNvSpPr/>
          <p:nvPr/>
        </p:nvSpPr>
        <p:spPr>
          <a:xfrm>
            <a:off x="1077112" y="493765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097D7289-67A3-4659-6641-61ED40C83AEC}"/>
              </a:ext>
            </a:extLst>
          </p:cNvPr>
          <p:cNvSpPr/>
          <p:nvPr/>
        </p:nvSpPr>
        <p:spPr>
          <a:xfrm>
            <a:off x="2019253" y="493765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77AE8515-6992-B278-441D-71CD3D17F186}"/>
              </a:ext>
            </a:extLst>
          </p:cNvPr>
          <p:cNvSpPr/>
          <p:nvPr/>
        </p:nvSpPr>
        <p:spPr>
          <a:xfrm>
            <a:off x="1106971" y="1252860"/>
            <a:ext cx="648000" cy="64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4E2FE240-0A98-70AA-7156-61B28A17B2F1}"/>
              </a:ext>
            </a:extLst>
          </p:cNvPr>
          <p:cNvSpPr txBox="1"/>
          <p:nvPr/>
        </p:nvSpPr>
        <p:spPr>
          <a:xfrm>
            <a:off x="3746242" y="4983302"/>
            <a:ext cx="5357611" cy="919401"/>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10 is made of ____ and ____.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Century Gothic" panose="020B0502020202020204" pitchFamily="34" charset="0"/>
              </a:rPr>
              <a:t>____ and ____ make 10.</a:t>
            </a: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endParaRPr>
          </a:p>
        </p:txBody>
      </p:sp>
      <p:pic>
        <p:nvPicPr>
          <p:cNvPr id="16" name="Picture 15">
            <a:extLst>
              <a:ext uri="{FF2B5EF4-FFF2-40B4-BE49-F238E27FC236}">
                <a16:creationId xmlns:a16="http://schemas.microsoft.com/office/drawing/2014/main" id="{33343255-2549-4F85-5CC4-B757CA77671A}"/>
              </a:ext>
            </a:extLst>
          </p:cNvPr>
          <p:cNvPicPr>
            <a:picLocks noChangeAspect="1"/>
          </p:cNvPicPr>
          <p:nvPr/>
        </p:nvPicPr>
        <p:blipFill rotWithShape="1">
          <a:blip r:embed="rId3">
            <a:extLst>
              <a:ext uri="{28A0092B-C50C-407E-A947-70E740481C1C}">
                <a14:useLocalDpi xmlns:a14="http://schemas.microsoft.com/office/drawing/2010/main" val="0"/>
              </a:ext>
            </a:extLst>
          </a:blip>
          <a:srcRect l="25137" t="39751" r="66970" b="40311"/>
          <a:stretch/>
        </p:blipFill>
        <p:spPr>
          <a:xfrm flipH="1">
            <a:off x="9214988" y="1695367"/>
            <a:ext cx="2390833" cy="4271528"/>
          </a:xfrm>
          <a:prstGeom prst="rect">
            <a:avLst/>
          </a:prstGeom>
        </p:spPr>
      </p:pic>
      <p:sp>
        <p:nvSpPr>
          <p:cNvPr id="17" name="Speech Bubble: Rectangle with Corners Rounded 16">
            <a:extLst>
              <a:ext uri="{FF2B5EF4-FFF2-40B4-BE49-F238E27FC236}">
                <a16:creationId xmlns:a16="http://schemas.microsoft.com/office/drawing/2014/main" id="{DB6AE460-7AAF-F11E-B51D-A57075A8B43B}"/>
              </a:ext>
            </a:extLst>
          </p:cNvPr>
          <p:cNvSpPr/>
          <p:nvPr/>
        </p:nvSpPr>
        <p:spPr>
          <a:xfrm>
            <a:off x="4560894" y="1895704"/>
            <a:ext cx="4157819" cy="1270428"/>
          </a:xfrm>
          <a:prstGeom prst="wedgeRoundRectCallout">
            <a:avLst>
              <a:gd name="adj1" fmla="val 77050"/>
              <a:gd name="adj2" fmla="val 41251"/>
              <a:gd name="adj3" fmla="val 16667"/>
            </a:avLst>
          </a:prstGeom>
          <a:solidFill>
            <a:srgbClr val="8AB9B9"/>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Say the stem sentence together.</a:t>
            </a:r>
          </a:p>
        </p:txBody>
      </p:sp>
    </p:spTree>
    <p:extLst>
      <p:ext uri="{BB962C8B-B14F-4D97-AF65-F5344CB8AC3E}">
        <p14:creationId xmlns:p14="http://schemas.microsoft.com/office/powerpoint/2010/main" val="224655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5" name="Speech Bubble: Rectangle with Corners Rounded 14">
            <a:extLst>
              <a:ext uri="{FF2B5EF4-FFF2-40B4-BE49-F238E27FC236}">
                <a16:creationId xmlns:a16="http://schemas.microsoft.com/office/drawing/2014/main" id="{0C9BEB36-2728-2A3B-8E24-B8B648301F2A}"/>
              </a:ext>
            </a:extLst>
          </p:cNvPr>
          <p:cNvSpPr/>
          <p:nvPr/>
        </p:nvSpPr>
        <p:spPr>
          <a:xfrm>
            <a:off x="3609475" y="1922696"/>
            <a:ext cx="5019744" cy="1270428"/>
          </a:xfrm>
          <a:prstGeom prst="wedgeRoundRectCallout">
            <a:avLst>
              <a:gd name="adj1" fmla="val 72347"/>
              <a:gd name="adj2" fmla="val 42198"/>
              <a:gd name="adj3" fmla="val 16667"/>
            </a:avLst>
          </a:prstGeom>
          <a:solidFill>
            <a:srgbClr val="8AB9B9"/>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0000">
                    <a:lumMod val="65000"/>
                    <a:lumOff val="35000"/>
                  </a:srgbClr>
                </a:solidFill>
                <a:latin typeface="Arial"/>
              </a:rPr>
              <a:t>Keep saying</a:t>
            </a: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the stem sentence together.</a:t>
            </a:r>
          </a:p>
        </p:txBody>
      </p:sp>
      <p:sp>
        <p:nvSpPr>
          <p:cNvPr id="2" name="TextBox 1">
            <a:extLst>
              <a:ext uri="{FF2B5EF4-FFF2-40B4-BE49-F238E27FC236}">
                <a16:creationId xmlns:a16="http://schemas.microsoft.com/office/drawing/2014/main" id="{036A5C52-014C-F0CC-9CE8-23BC1D7B701F}"/>
              </a:ext>
            </a:extLst>
          </p:cNvPr>
          <p:cNvSpPr txBox="1"/>
          <p:nvPr/>
        </p:nvSpPr>
        <p:spPr>
          <a:xfrm>
            <a:off x="3746242" y="4983302"/>
            <a:ext cx="5357611" cy="919401"/>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10 is made of ____ and ____.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Century Gothic" panose="020B0502020202020204" pitchFamily="34" charset="0"/>
              </a:rPr>
              <a:t>____ and ____ make 10.</a:t>
            </a: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endParaRPr>
          </a:p>
        </p:txBody>
      </p:sp>
      <p:pic>
        <p:nvPicPr>
          <p:cNvPr id="18" name="Picture 17">
            <a:extLst>
              <a:ext uri="{FF2B5EF4-FFF2-40B4-BE49-F238E27FC236}">
                <a16:creationId xmlns:a16="http://schemas.microsoft.com/office/drawing/2014/main" id="{14D8F006-6AE6-42CA-37CA-36EE4391DFA9}"/>
              </a:ext>
            </a:extLst>
          </p:cNvPr>
          <p:cNvPicPr>
            <a:picLocks noChangeAspect="1"/>
          </p:cNvPicPr>
          <p:nvPr/>
        </p:nvPicPr>
        <p:blipFill rotWithShape="1">
          <a:blip r:embed="rId2"/>
          <a:srcRect r="4880" b="10900"/>
          <a:stretch/>
        </p:blipFill>
        <p:spPr>
          <a:xfrm rot="16200000">
            <a:off x="-449683" y="2449053"/>
            <a:ext cx="4677877" cy="1935828"/>
          </a:xfrm>
          <a:prstGeom prst="rect">
            <a:avLst/>
          </a:prstGeom>
        </p:spPr>
      </p:pic>
      <p:sp>
        <p:nvSpPr>
          <p:cNvPr id="19" name="Oval 18">
            <a:extLst>
              <a:ext uri="{FF2B5EF4-FFF2-40B4-BE49-F238E27FC236}">
                <a16:creationId xmlns:a16="http://schemas.microsoft.com/office/drawing/2014/main" id="{17FB965A-31B7-BBBA-2250-327BEA2EAFB4}"/>
              </a:ext>
            </a:extLst>
          </p:cNvPr>
          <p:cNvSpPr/>
          <p:nvPr/>
        </p:nvSpPr>
        <p:spPr>
          <a:xfrm>
            <a:off x="2019253" y="309676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Oval 19">
            <a:extLst>
              <a:ext uri="{FF2B5EF4-FFF2-40B4-BE49-F238E27FC236}">
                <a16:creationId xmlns:a16="http://schemas.microsoft.com/office/drawing/2014/main" id="{96540124-E91E-CA42-6872-604B1D91BE68}"/>
              </a:ext>
            </a:extLst>
          </p:cNvPr>
          <p:cNvSpPr/>
          <p:nvPr/>
        </p:nvSpPr>
        <p:spPr>
          <a:xfrm>
            <a:off x="1106971" y="2178884"/>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Oval 20">
            <a:extLst>
              <a:ext uri="{FF2B5EF4-FFF2-40B4-BE49-F238E27FC236}">
                <a16:creationId xmlns:a16="http://schemas.microsoft.com/office/drawing/2014/main" id="{DBA3F6CA-F859-3190-0D79-52AA78EBEE9B}"/>
              </a:ext>
            </a:extLst>
          </p:cNvPr>
          <p:cNvSpPr/>
          <p:nvPr/>
        </p:nvSpPr>
        <p:spPr>
          <a:xfrm>
            <a:off x="1106971" y="4025495"/>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67233659-68D4-EBA2-B833-C48FF98B00E0}"/>
              </a:ext>
            </a:extLst>
          </p:cNvPr>
          <p:cNvSpPr/>
          <p:nvPr/>
        </p:nvSpPr>
        <p:spPr>
          <a:xfrm>
            <a:off x="2019253" y="4039343"/>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3ABA3AD6-E2E0-09F6-0CC0-01D9F06E992E}"/>
              </a:ext>
            </a:extLst>
          </p:cNvPr>
          <p:cNvSpPr/>
          <p:nvPr/>
        </p:nvSpPr>
        <p:spPr>
          <a:xfrm>
            <a:off x="2019253" y="1246686"/>
            <a:ext cx="648000" cy="64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id="{02993FD6-36FC-7C1E-C953-8DCC934BF06C}"/>
              </a:ext>
            </a:extLst>
          </p:cNvPr>
          <p:cNvSpPr/>
          <p:nvPr/>
        </p:nvSpPr>
        <p:spPr>
          <a:xfrm>
            <a:off x="1106971" y="3092967"/>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AAD87851-A248-5187-C78D-5CDFD6AE39FC}"/>
              </a:ext>
            </a:extLst>
          </p:cNvPr>
          <p:cNvSpPr/>
          <p:nvPr/>
        </p:nvSpPr>
        <p:spPr>
          <a:xfrm>
            <a:off x="2019253" y="2178884"/>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32C91F4B-6C5A-3FED-FEE7-CD4A1A05A726}"/>
              </a:ext>
            </a:extLst>
          </p:cNvPr>
          <p:cNvSpPr/>
          <p:nvPr/>
        </p:nvSpPr>
        <p:spPr>
          <a:xfrm>
            <a:off x="1077112" y="493765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09F58B8A-9D29-B6F9-2146-425088F6DF36}"/>
              </a:ext>
            </a:extLst>
          </p:cNvPr>
          <p:cNvSpPr/>
          <p:nvPr/>
        </p:nvSpPr>
        <p:spPr>
          <a:xfrm>
            <a:off x="2019253" y="493765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BC165EEC-C938-92DE-FB06-C72B953A8848}"/>
              </a:ext>
            </a:extLst>
          </p:cNvPr>
          <p:cNvSpPr/>
          <p:nvPr/>
        </p:nvSpPr>
        <p:spPr>
          <a:xfrm>
            <a:off x="1106971" y="1252860"/>
            <a:ext cx="648000" cy="64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pic>
        <p:nvPicPr>
          <p:cNvPr id="29" name="Picture 28">
            <a:extLst>
              <a:ext uri="{FF2B5EF4-FFF2-40B4-BE49-F238E27FC236}">
                <a16:creationId xmlns:a16="http://schemas.microsoft.com/office/drawing/2014/main" id="{ADC761B7-4E72-B7EC-F054-5E0D5A1AF8A4}"/>
              </a:ext>
            </a:extLst>
          </p:cNvPr>
          <p:cNvPicPr>
            <a:picLocks noChangeAspect="1"/>
          </p:cNvPicPr>
          <p:nvPr/>
        </p:nvPicPr>
        <p:blipFill rotWithShape="1">
          <a:blip r:embed="rId3">
            <a:extLst>
              <a:ext uri="{28A0092B-C50C-407E-A947-70E740481C1C}">
                <a14:useLocalDpi xmlns:a14="http://schemas.microsoft.com/office/drawing/2010/main" val="0"/>
              </a:ext>
            </a:extLst>
          </a:blip>
          <a:srcRect l="25137" t="39751" r="66970" b="40311"/>
          <a:stretch/>
        </p:blipFill>
        <p:spPr>
          <a:xfrm flipH="1">
            <a:off x="9214988" y="1695367"/>
            <a:ext cx="2390833" cy="4271528"/>
          </a:xfrm>
          <a:prstGeom prst="rect">
            <a:avLst/>
          </a:prstGeom>
        </p:spPr>
      </p:pic>
    </p:spTree>
    <p:extLst>
      <p:ext uri="{BB962C8B-B14F-4D97-AF65-F5344CB8AC3E}">
        <p14:creationId xmlns:p14="http://schemas.microsoft.com/office/powerpoint/2010/main" val="1718862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peech Bubble: Rectangle with Corners Rounded 14">
            <a:extLst>
              <a:ext uri="{FF2B5EF4-FFF2-40B4-BE49-F238E27FC236}">
                <a16:creationId xmlns:a16="http://schemas.microsoft.com/office/drawing/2014/main" id="{D4F441CE-7509-C657-5F13-3CEC03DDB1C8}"/>
              </a:ext>
            </a:extLst>
          </p:cNvPr>
          <p:cNvSpPr/>
          <p:nvPr/>
        </p:nvSpPr>
        <p:spPr>
          <a:xfrm>
            <a:off x="4368223" y="1505708"/>
            <a:ext cx="4157819" cy="1884152"/>
          </a:xfrm>
          <a:prstGeom prst="wedgeRoundRectCallout">
            <a:avLst>
              <a:gd name="adj1" fmla="val 72710"/>
              <a:gd name="adj2" fmla="val 42889"/>
              <a:gd name="adj3" fmla="val 16667"/>
            </a:avLst>
          </a:prstGeom>
          <a:solidFill>
            <a:srgbClr val="8AB9B9"/>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Continue doing this until all the counters are yellow.</a:t>
            </a:r>
          </a:p>
        </p:txBody>
      </p:sp>
      <p:pic>
        <p:nvPicPr>
          <p:cNvPr id="2" name="Picture 1">
            <a:extLst>
              <a:ext uri="{FF2B5EF4-FFF2-40B4-BE49-F238E27FC236}">
                <a16:creationId xmlns:a16="http://schemas.microsoft.com/office/drawing/2014/main" id="{3D142034-0CE1-8BE1-9953-C62D374DB8E9}"/>
              </a:ext>
            </a:extLst>
          </p:cNvPr>
          <p:cNvPicPr>
            <a:picLocks noChangeAspect="1"/>
          </p:cNvPicPr>
          <p:nvPr/>
        </p:nvPicPr>
        <p:blipFill rotWithShape="1">
          <a:blip r:embed="rId3"/>
          <a:srcRect r="4880" b="10900"/>
          <a:stretch/>
        </p:blipFill>
        <p:spPr>
          <a:xfrm rot="16200000">
            <a:off x="-449683" y="2449053"/>
            <a:ext cx="4677877" cy="1935828"/>
          </a:xfrm>
          <a:prstGeom prst="rect">
            <a:avLst/>
          </a:prstGeom>
        </p:spPr>
      </p:pic>
      <p:sp>
        <p:nvSpPr>
          <p:cNvPr id="18" name="Oval 17">
            <a:extLst>
              <a:ext uri="{FF2B5EF4-FFF2-40B4-BE49-F238E27FC236}">
                <a16:creationId xmlns:a16="http://schemas.microsoft.com/office/drawing/2014/main" id="{258EBFF2-6B68-F1CB-A336-7BFFAC046280}"/>
              </a:ext>
            </a:extLst>
          </p:cNvPr>
          <p:cNvSpPr/>
          <p:nvPr/>
        </p:nvSpPr>
        <p:spPr>
          <a:xfrm>
            <a:off x="2019253" y="309676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Oval 18">
            <a:extLst>
              <a:ext uri="{FF2B5EF4-FFF2-40B4-BE49-F238E27FC236}">
                <a16:creationId xmlns:a16="http://schemas.microsoft.com/office/drawing/2014/main" id="{7A90C25E-3039-2407-7BFD-ACECBE7B593E}"/>
              </a:ext>
            </a:extLst>
          </p:cNvPr>
          <p:cNvSpPr/>
          <p:nvPr/>
        </p:nvSpPr>
        <p:spPr>
          <a:xfrm>
            <a:off x="1106971" y="2178884"/>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Oval 19">
            <a:extLst>
              <a:ext uri="{FF2B5EF4-FFF2-40B4-BE49-F238E27FC236}">
                <a16:creationId xmlns:a16="http://schemas.microsoft.com/office/drawing/2014/main" id="{28D4F9A0-AC07-902F-6B5A-D31B60ADEC32}"/>
              </a:ext>
            </a:extLst>
          </p:cNvPr>
          <p:cNvSpPr/>
          <p:nvPr/>
        </p:nvSpPr>
        <p:spPr>
          <a:xfrm>
            <a:off x="1106971" y="4025495"/>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Oval 20">
            <a:extLst>
              <a:ext uri="{FF2B5EF4-FFF2-40B4-BE49-F238E27FC236}">
                <a16:creationId xmlns:a16="http://schemas.microsoft.com/office/drawing/2014/main" id="{5FFCCD8E-3DEC-D704-920F-1FB09D150B1B}"/>
              </a:ext>
            </a:extLst>
          </p:cNvPr>
          <p:cNvSpPr/>
          <p:nvPr/>
        </p:nvSpPr>
        <p:spPr>
          <a:xfrm>
            <a:off x="2019253" y="4039343"/>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356FE6E9-8A57-7816-A13C-1697EF7B2CD2}"/>
              </a:ext>
            </a:extLst>
          </p:cNvPr>
          <p:cNvSpPr/>
          <p:nvPr/>
        </p:nvSpPr>
        <p:spPr>
          <a:xfrm>
            <a:off x="2019253" y="1246686"/>
            <a:ext cx="648000" cy="64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7F76B40D-8D2F-00C2-4A0D-15BE06315B03}"/>
              </a:ext>
            </a:extLst>
          </p:cNvPr>
          <p:cNvSpPr/>
          <p:nvPr/>
        </p:nvSpPr>
        <p:spPr>
          <a:xfrm>
            <a:off x="1106971" y="3092967"/>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Oval 23">
            <a:extLst>
              <a:ext uri="{FF2B5EF4-FFF2-40B4-BE49-F238E27FC236}">
                <a16:creationId xmlns:a16="http://schemas.microsoft.com/office/drawing/2014/main" id="{66506AAE-D28C-BAA3-9177-70BC0792E9B6}"/>
              </a:ext>
            </a:extLst>
          </p:cNvPr>
          <p:cNvSpPr/>
          <p:nvPr/>
        </p:nvSpPr>
        <p:spPr>
          <a:xfrm>
            <a:off x="2019253" y="2178884"/>
            <a:ext cx="648000" cy="64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Oval 24">
            <a:extLst>
              <a:ext uri="{FF2B5EF4-FFF2-40B4-BE49-F238E27FC236}">
                <a16:creationId xmlns:a16="http://schemas.microsoft.com/office/drawing/2014/main" id="{5E950906-AEF2-CCC0-E996-70DCE492C4B5}"/>
              </a:ext>
            </a:extLst>
          </p:cNvPr>
          <p:cNvSpPr/>
          <p:nvPr/>
        </p:nvSpPr>
        <p:spPr>
          <a:xfrm>
            <a:off x="1077112" y="493765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Oval 25">
            <a:extLst>
              <a:ext uri="{FF2B5EF4-FFF2-40B4-BE49-F238E27FC236}">
                <a16:creationId xmlns:a16="http://schemas.microsoft.com/office/drawing/2014/main" id="{B32EB0E2-CF8A-2EFB-EC1E-E35222027BF8}"/>
              </a:ext>
            </a:extLst>
          </p:cNvPr>
          <p:cNvSpPr/>
          <p:nvPr/>
        </p:nvSpPr>
        <p:spPr>
          <a:xfrm>
            <a:off x="2019253" y="4937656"/>
            <a:ext cx="648000" cy="64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Oval 26">
            <a:extLst>
              <a:ext uri="{FF2B5EF4-FFF2-40B4-BE49-F238E27FC236}">
                <a16:creationId xmlns:a16="http://schemas.microsoft.com/office/drawing/2014/main" id="{D3B8C86A-1F8C-1853-8736-A23BFCB1B21C}"/>
              </a:ext>
            </a:extLst>
          </p:cNvPr>
          <p:cNvSpPr/>
          <p:nvPr/>
        </p:nvSpPr>
        <p:spPr>
          <a:xfrm>
            <a:off x="1106971" y="1252860"/>
            <a:ext cx="648000" cy="648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pic>
        <p:nvPicPr>
          <p:cNvPr id="28" name="Picture 27">
            <a:extLst>
              <a:ext uri="{FF2B5EF4-FFF2-40B4-BE49-F238E27FC236}">
                <a16:creationId xmlns:a16="http://schemas.microsoft.com/office/drawing/2014/main" id="{5F36543E-8094-80B7-B49E-A23566AC9028}"/>
              </a:ext>
            </a:extLst>
          </p:cNvPr>
          <p:cNvPicPr>
            <a:picLocks noChangeAspect="1"/>
          </p:cNvPicPr>
          <p:nvPr/>
        </p:nvPicPr>
        <p:blipFill rotWithShape="1">
          <a:blip r:embed="rId4">
            <a:extLst>
              <a:ext uri="{28A0092B-C50C-407E-A947-70E740481C1C}">
                <a14:useLocalDpi xmlns:a14="http://schemas.microsoft.com/office/drawing/2010/main" val="0"/>
              </a:ext>
            </a:extLst>
          </a:blip>
          <a:srcRect l="25137" t="39751" r="66970" b="40311"/>
          <a:stretch/>
        </p:blipFill>
        <p:spPr>
          <a:xfrm flipH="1">
            <a:off x="9214988" y="1695367"/>
            <a:ext cx="2390833" cy="4271528"/>
          </a:xfrm>
          <a:prstGeom prst="rect">
            <a:avLst/>
          </a:prstGeom>
        </p:spPr>
      </p:pic>
      <p:sp>
        <p:nvSpPr>
          <p:cNvPr id="29" name="TextBox 28">
            <a:extLst>
              <a:ext uri="{FF2B5EF4-FFF2-40B4-BE49-F238E27FC236}">
                <a16:creationId xmlns:a16="http://schemas.microsoft.com/office/drawing/2014/main" id="{C4194B0F-2394-6C96-CFCB-EB97C1AECDAF}"/>
              </a:ext>
            </a:extLst>
          </p:cNvPr>
          <p:cNvSpPr txBox="1"/>
          <p:nvPr/>
        </p:nvSpPr>
        <p:spPr>
          <a:xfrm>
            <a:off x="3746242" y="4983302"/>
            <a:ext cx="5357611" cy="919401"/>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10 is made of ____ and ____.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Century Gothic" panose="020B0502020202020204" pitchFamily="34" charset="0"/>
              </a:rPr>
              <a:t>____ and ____ make 10.</a:t>
            </a: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7545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EA46320-A8E4-54F6-6A5D-CBCB02B088F1}"/>
              </a:ext>
            </a:extLst>
          </p:cNvPr>
          <p:cNvSpPr/>
          <p:nvPr/>
        </p:nvSpPr>
        <p:spPr>
          <a:xfrm>
            <a:off x="10269503" y="2969850"/>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4" name="Oval 3">
            <a:extLst>
              <a:ext uri="{FF2B5EF4-FFF2-40B4-BE49-F238E27FC236}">
                <a16:creationId xmlns:a16="http://schemas.microsoft.com/office/drawing/2014/main" id="{DA8B68D7-8FF8-749A-FB10-73AA9DBFCAC1}"/>
              </a:ext>
            </a:extLst>
          </p:cNvPr>
          <p:cNvSpPr/>
          <p:nvPr/>
        </p:nvSpPr>
        <p:spPr>
          <a:xfrm>
            <a:off x="9325878" y="2969849"/>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997DE622-DBC7-F64D-5F32-6750FE4636D8}"/>
              </a:ext>
            </a:extLst>
          </p:cNvPr>
          <p:cNvSpPr/>
          <p:nvPr/>
        </p:nvSpPr>
        <p:spPr>
          <a:xfrm>
            <a:off x="9619358" y="2094117"/>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5D248A68-2934-640A-F814-84865FB057CE}"/>
              </a:ext>
            </a:extLst>
          </p:cNvPr>
          <p:cNvSpPr/>
          <p:nvPr/>
        </p:nvSpPr>
        <p:spPr>
          <a:xfrm>
            <a:off x="9062586" y="4080935"/>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64F57829-E517-AA49-33D5-E6A5F750AE96}"/>
              </a:ext>
            </a:extLst>
          </p:cNvPr>
          <p:cNvSpPr/>
          <p:nvPr/>
        </p:nvSpPr>
        <p:spPr>
          <a:xfrm>
            <a:off x="8298258" y="4730901"/>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3A2AA6FF-3F5A-D5CD-CCBA-440E75016F63}"/>
              </a:ext>
            </a:extLst>
          </p:cNvPr>
          <p:cNvSpPr/>
          <p:nvPr/>
        </p:nvSpPr>
        <p:spPr>
          <a:xfrm>
            <a:off x="10876913" y="1564835"/>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AD3FFEFC-525F-4F8C-D614-8A3F610A4A3E}"/>
              </a:ext>
            </a:extLst>
          </p:cNvPr>
          <p:cNvSpPr/>
          <p:nvPr/>
        </p:nvSpPr>
        <p:spPr>
          <a:xfrm>
            <a:off x="9980263" y="3619980"/>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0" name="Oval 9">
            <a:extLst>
              <a:ext uri="{FF2B5EF4-FFF2-40B4-BE49-F238E27FC236}">
                <a16:creationId xmlns:a16="http://schemas.microsoft.com/office/drawing/2014/main" id="{D6A3D3AE-E8E0-87BE-F258-64CFEE16776A}"/>
              </a:ext>
            </a:extLst>
          </p:cNvPr>
          <p:cNvSpPr/>
          <p:nvPr/>
        </p:nvSpPr>
        <p:spPr>
          <a:xfrm>
            <a:off x="10790674" y="3517200"/>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1" name="Oval 10">
            <a:extLst>
              <a:ext uri="{FF2B5EF4-FFF2-40B4-BE49-F238E27FC236}">
                <a16:creationId xmlns:a16="http://schemas.microsoft.com/office/drawing/2014/main" id="{C7F06F10-BF36-F43C-191E-88FECF51F2C0}"/>
              </a:ext>
            </a:extLst>
          </p:cNvPr>
          <p:cNvSpPr/>
          <p:nvPr/>
        </p:nvSpPr>
        <p:spPr>
          <a:xfrm>
            <a:off x="11078205" y="2677692"/>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2" name="Oval 11">
            <a:extLst>
              <a:ext uri="{FF2B5EF4-FFF2-40B4-BE49-F238E27FC236}">
                <a16:creationId xmlns:a16="http://schemas.microsoft.com/office/drawing/2014/main" id="{9A4D5F31-495A-A802-7566-1026268A6982}"/>
              </a:ext>
            </a:extLst>
          </p:cNvPr>
          <p:cNvSpPr/>
          <p:nvPr/>
        </p:nvSpPr>
        <p:spPr>
          <a:xfrm>
            <a:off x="8515467" y="3006074"/>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pic>
        <p:nvPicPr>
          <p:cNvPr id="13" name="Picture 12">
            <a:extLst>
              <a:ext uri="{FF2B5EF4-FFF2-40B4-BE49-F238E27FC236}">
                <a16:creationId xmlns:a16="http://schemas.microsoft.com/office/drawing/2014/main" id="{BD32D7CC-D63A-E660-D420-5000E33E0B13}"/>
              </a:ext>
            </a:extLst>
          </p:cNvPr>
          <p:cNvPicPr>
            <a:picLocks noChangeAspect="1"/>
          </p:cNvPicPr>
          <p:nvPr/>
        </p:nvPicPr>
        <p:blipFill rotWithShape="1">
          <a:blip r:embed="rId2">
            <a:extLst>
              <a:ext uri="{28A0092B-C50C-407E-A947-70E740481C1C}">
                <a14:useLocalDpi xmlns:a14="http://schemas.microsoft.com/office/drawing/2010/main" val="0"/>
              </a:ext>
            </a:extLst>
          </a:blip>
          <a:srcRect l="33943" t="39751" r="57851" b="40311"/>
          <a:stretch/>
        </p:blipFill>
        <p:spPr>
          <a:xfrm>
            <a:off x="258505" y="1823556"/>
            <a:ext cx="2592279" cy="4514757"/>
          </a:xfrm>
          <a:prstGeom prst="rect">
            <a:avLst/>
          </a:prstGeom>
        </p:spPr>
      </p:pic>
      <p:sp>
        <p:nvSpPr>
          <p:cNvPr id="14" name="Speech Bubble: Rectangle with Corners Rounded 13">
            <a:extLst>
              <a:ext uri="{FF2B5EF4-FFF2-40B4-BE49-F238E27FC236}">
                <a16:creationId xmlns:a16="http://schemas.microsoft.com/office/drawing/2014/main" id="{E11774CE-AF61-0AD1-EEE8-63C5A81E9DE5}"/>
              </a:ext>
            </a:extLst>
          </p:cNvPr>
          <p:cNvSpPr/>
          <p:nvPr/>
        </p:nvSpPr>
        <p:spPr>
          <a:xfrm>
            <a:off x="1788785" y="1381609"/>
            <a:ext cx="7383774" cy="1090433"/>
          </a:xfrm>
          <a:prstGeom prst="wedgeRoundRectCallout">
            <a:avLst>
              <a:gd name="adj1" fmla="val -46004"/>
              <a:gd name="adj2" fmla="val 123571"/>
              <a:gd name="adj3" fmla="val 16667"/>
            </a:avLst>
          </a:prstGeom>
          <a:solidFill>
            <a:srgbClr val="8AB9B9"/>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solidFill>
                  <a:srgbClr val="000000">
                    <a:lumMod val="65000"/>
                    <a:lumOff val="35000"/>
                  </a:srgbClr>
                </a:solidFill>
                <a:latin typeface="Arial"/>
              </a:rPr>
              <a:t>Now you</a:t>
            </a: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will need your dice frame and 10 counters.</a:t>
            </a:r>
          </a:p>
        </p:txBody>
      </p:sp>
      <p:grpSp>
        <p:nvGrpSpPr>
          <p:cNvPr id="15" name="Group 14">
            <a:extLst>
              <a:ext uri="{FF2B5EF4-FFF2-40B4-BE49-F238E27FC236}">
                <a16:creationId xmlns:a16="http://schemas.microsoft.com/office/drawing/2014/main" id="{E63842BE-FCF0-BF17-23CD-3EE3CE1718E5}"/>
              </a:ext>
            </a:extLst>
          </p:cNvPr>
          <p:cNvGrpSpPr>
            <a:grpSpLocks/>
          </p:cNvGrpSpPr>
          <p:nvPr/>
        </p:nvGrpSpPr>
        <p:grpSpPr bwMode="auto">
          <a:xfrm>
            <a:off x="2703292" y="3439081"/>
            <a:ext cx="4773102" cy="2262087"/>
            <a:chOff x="107523551" y="107322731"/>
            <a:chExt cx="5843329" cy="2853913"/>
          </a:xfrm>
        </p:grpSpPr>
        <p:pic>
          <p:nvPicPr>
            <p:cNvPr id="16" name="Picture 15">
              <a:extLst>
                <a:ext uri="{FF2B5EF4-FFF2-40B4-BE49-F238E27FC236}">
                  <a16:creationId xmlns:a16="http://schemas.microsoft.com/office/drawing/2014/main" id="{579B3256-24A5-D32E-B165-0FD6C18D4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553" t="34052" r="30966" b="26440"/>
            <a:stretch>
              <a:fillRect/>
            </a:stretch>
          </p:blipFill>
          <p:spPr bwMode="auto">
            <a:xfrm>
              <a:off x="110480002" y="107322731"/>
              <a:ext cx="2886878" cy="2853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16">
              <a:extLst>
                <a:ext uri="{FF2B5EF4-FFF2-40B4-BE49-F238E27FC236}">
                  <a16:creationId xmlns:a16="http://schemas.microsoft.com/office/drawing/2014/main" id="{1867020C-EC75-316B-E61B-B736BFCC8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45" t="34052" r="59834" b="26440"/>
            <a:stretch>
              <a:fillRect/>
            </a:stretch>
          </p:blipFill>
          <p:spPr bwMode="auto">
            <a:xfrm>
              <a:off x="107523551" y="107322731"/>
              <a:ext cx="2956451" cy="2853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itle 8">
            <a:extLst>
              <a:ext uri="{FF2B5EF4-FFF2-40B4-BE49-F238E27FC236}">
                <a16:creationId xmlns:a16="http://schemas.microsoft.com/office/drawing/2014/main" id="{0EE724E9-28C2-904B-BB23-3C96826F854C}"/>
              </a:ext>
            </a:extLst>
          </p:cNvPr>
          <p:cNvSpPr>
            <a:spLocks noGrp="1"/>
          </p:cNvSpPr>
          <p:nvPr>
            <p:ph type="title"/>
          </p:nvPr>
        </p:nvSpPr>
        <p:spPr>
          <a:xfrm>
            <a:off x="397042" y="365125"/>
            <a:ext cx="10956758" cy="765843"/>
          </a:xfrm>
        </p:spPr>
        <p:txBody>
          <a:bodyPr>
            <a:normAutofit/>
          </a:bodyPr>
          <a:lstStyle/>
          <a:p>
            <a:r>
              <a:rPr lang="en-GB" sz="3600" b="1" dirty="0">
                <a:solidFill>
                  <a:schemeClr val="tx1">
                    <a:lumMod val="65000"/>
                    <a:lumOff val="35000"/>
                  </a:schemeClr>
                </a:solidFill>
                <a:latin typeface="Arial" panose="020B0604020202020204" pitchFamily="34" charset="0"/>
                <a:cs typeface="Arial" panose="020B0604020202020204" pitchFamily="34" charset="0"/>
              </a:rPr>
              <a:t>Play ‘How many more to make 10?’</a:t>
            </a:r>
          </a:p>
        </p:txBody>
      </p:sp>
      <p:sp>
        <p:nvSpPr>
          <p:cNvPr id="18" name="TextBox 17">
            <a:extLst>
              <a:ext uri="{FF2B5EF4-FFF2-40B4-BE49-F238E27FC236}">
                <a16:creationId xmlns:a16="http://schemas.microsoft.com/office/drawing/2014/main" id="{837183A0-275A-DE54-1DAF-E0EA08653AC9}"/>
              </a:ext>
            </a:extLst>
          </p:cNvPr>
          <p:cNvSpPr txBox="1"/>
          <p:nvPr/>
        </p:nvSpPr>
        <p:spPr>
          <a:xfrm>
            <a:off x="172453" y="6421745"/>
            <a:ext cx="1828800" cy="369332"/>
          </a:xfrm>
          <a:prstGeom prst="rect">
            <a:avLst/>
          </a:prstGeom>
          <a:noFill/>
        </p:spPr>
        <p:txBody>
          <a:bodyPr wrap="square" rtlCol="0">
            <a:spAutoFit/>
          </a:bodyPr>
          <a:lstStyle/>
          <a:p>
            <a:r>
              <a:rPr lang="en-GB" dirty="0">
                <a:solidFill>
                  <a:schemeClr val="tx1">
                    <a:lumMod val="65000"/>
                    <a:lumOff val="35000"/>
                  </a:schemeClr>
                </a:solidFill>
              </a:rPr>
              <a:t>Week 2</a:t>
            </a:r>
          </a:p>
        </p:txBody>
      </p:sp>
    </p:spTree>
    <p:extLst>
      <p:ext uri="{BB962C8B-B14F-4D97-AF65-F5344CB8AC3E}">
        <p14:creationId xmlns:p14="http://schemas.microsoft.com/office/powerpoint/2010/main" val="11404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CF6F-BA3D-C7A5-DC88-7F3B6D73C721}"/>
              </a:ext>
            </a:extLst>
          </p:cNvPr>
          <p:cNvSpPr>
            <a:spLocks noGrp="1"/>
          </p:cNvSpPr>
          <p:nvPr>
            <p:ph type="title"/>
          </p:nvPr>
        </p:nvSpPr>
        <p:spPr>
          <a:xfrm>
            <a:off x="659038" y="1124257"/>
            <a:ext cx="10972800" cy="1059473"/>
          </a:xfrm>
        </p:spPr>
        <p:txBody>
          <a:bodyPr>
            <a:normAutofit fontScale="90000"/>
          </a:bodyPr>
          <a:lstStyle/>
          <a:p>
            <a:r>
              <a:rPr lang="en-GB" b="0" dirty="0"/>
              <a:t>Children and adults will work through the session materials, guided by the class teacher. </a:t>
            </a:r>
            <a:br>
              <a:rPr lang="en-GB" b="0" dirty="0"/>
            </a:br>
            <a:r>
              <a:rPr lang="en-GB" b="0" dirty="0"/>
              <a:t>These will cover:</a:t>
            </a:r>
          </a:p>
        </p:txBody>
      </p:sp>
      <p:sp>
        <p:nvSpPr>
          <p:cNvPr id="3" name="TextBox 2">
            <a:extLst>
              <a:ext uri="{FF2B5EF4-FFF2-40B4-BE49-F238E27FC236}">
                <a16:creationId xmlns:a16="http://schemas.microsoft.com/office/drawing/2014/main" id="{F99C2952-B954-D531-53D9-EC3071BF3C87}"/>
              </a:ext>
            </a:extLst>
          </p:cNvPr>
          <p:cNvSpPr txBox="1"/>
          <p:nvPr/>
        </p:nvSpPr>
        <p:spPr>
          <a:xfrm>
            <a:off x="659038" y="2686755"/>
            <a:ext cx="10873924" cy="304698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5 and a bit using 10-frames and dice frames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Shows 7/Does NOT show 7</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‘Ways to make 10’ and ‘How many more make 10?’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Make 10 Bingo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Odd and even numbers on a 10-frame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Writing and categorising expressions for 7 and 8</a:t>
            </a:r>
          </a:p>
        </p:txBody>
      </p:sp>
      <p:sp>
        <p:nvSpPr>
          <p:cNvPr id="4" name="Title 1">
            <a:extLst>
              <a:ext uri="{FF2B5EF4-FFF2-40B4-BE49-F238E27FC236}">
                <a16:creationId xmlns:a16="http://schemas.microsoft.com/office/drawing/2014/main" id="{56C1DD2F-641F-A750-67BD-6B7F84295715}"/>
              </a:ext>
            </a:extLst>
          </p:cNvPr>
          <p:cNvSpPr txBox="1">
            <a:spLocks/>
          </p:cNvSpPr>
          <p:nvPr/>
        </p:nvSpPr>
        <p:spPr>
          <a:xfrm>
            <a:off x="699911" y="267142"/>
            <a:ext cx="10972800" cy="105947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Year 2</a:t>
            </a:r>
            <a:endParaRPr kumimoji="0" lang="en-GB" sz="16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15303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9F89EDE-FCF3-3319-E514-366451E1656E}"/>
              </a:ext>
            </a:extLst>
          </p:cNvPr>
          <p:cNvGrpSpPr>
            <a:grpSpLocks/>
          </p:cNvGrpSpPr>
          <p:nvPr/>
        </p:nvGrpSpPr>
        <p:grpSpPr bwMode="auto">
          <a:xfrm>
            <a:off x="3680395" y="2291671"/>
            <a:ext cx="4773102" cy="2262087"/>
            <a:chOff x="107523551" y="107322731"/>
            <a:chExt cx="5843329" cy="2853913"/>
          </a:xfrm>
        </p:grpSpPr>
        <p:pic>
          <p:nvPicPr>
            <p:cNvPr id="4" name="Picture 3">
              <a:extLst>
                <a:ext uri="{FF2B5EF4-FFF2-40B4-BE49-F238E27FC236}">
                  <a16:creationId xmlns:a16="http://schemas.microsoft.com/office/drawing/2014/main" id="{F405C499-D8EE-82B9-2588-0EE8AA4AB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553" t="34052" r="30966" b="26440"/>
            <a:stretch>
              <a:fillRect/>
            </a:stretch>
          </p:blipFill>
          <p:spPr bwMode="auto">
            <a:xfrm>
              <a:off x="110480002" y="107322731"/>
              <a:ext cx="2886878" cy="2853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F26D4EF7-8F15-34BF-27B7-10ED72144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45" t="34052" r="59834" b="26440"/>
            <a:stretch>
              <a:fillRect/>
            </a:stretch>
          </p:blipFill>
          <p:spPr bwMode="auto">
            <a:xfrm>
              <a:off x="107523551" y="107322731"/>
              <a:ext cx="2956451" cy="2853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6" name="TextBox 5">
            <a:extLst>
              <a:ext uri="{FF2B5EF4-FFF2-40B4-BE49-F238E27FC236}">
                <a16:creationId xmlns:a16="http://schemas.microsoft.com/office/drawing/2014/main" id="{405446DE-B54F-2587-8C47-55C3C8A56E06}"/>
              </a:ext>
            </a:extLst>
          </p:cNvPr>
          <p:cNvSpPr txBox="1"/>
          <p:nvPr/>
        </p:nvSpPr>
        <p:spPr>
          <a:xfrm>
            <a:off x="3416555" y="5036201"/>
            <a:ext cx="5357611" cy="919401"/>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10 is made of _____ and _____.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Century Gothic" panose="020B0502020202020204" pitchFamily="34" charset="0"/>
              </a:rPr>
              <a:t>_____ and _____ make 10.</a:t>
            </a: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7734CBED-45F6-F416-12EF-E3C312E1E437}"/>
              </a:ext>
            </a:extLst>
          </p:cNvPr>
          <p:cNvSpPr txBox="1"/>
          <p:nvPr/>
        </p:nvSpPr>
        <p:spPr>
          <a:xfrm>
            <a:off x="276518" y="819385"/>
            <a:ext cx="11638964"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Grown-ups: Place 7 red counters onto the dice frame, using the ‘5 and a bit’ pattern.</a:t>
            </a:r>
          </a:p>
        </p:txBody>
      </p:sp>
      <p:sp>
        <p:nvSpPr>
          <p:cNvPr id="8" name="Oval 7">
            <a:extLst>
              <a:ext uri="{FF2B5EF4-FFF2-40B4-BE49-F238E27FC236}">
                <a16:creationId xmlns:a16="http://schemas.microsoft.com/office/drawing/2014/main" id="{F2258481-CD93-0A26-4001-ED0A40242045}"/>
              </a:ext>
            </a:extLst>
          </p:cNvPr>
          <p:cNvSpPr/>
          <p:nvPr/>
        </p:nvSpPr>
        <p:spPr>
          <a:xfrm>
            <a:off x="4622878" y="3109226"/>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4E4A51AA-DC79-2897-E17D-DF789E8A989B}"/>
              </a:ext>
            </a:extLst>
          </p:cNvPr>
          <p:cNvSpPr/>
          <p:nvPr/>
        </p:nvSpPr>
        <p:spPr>
          <a:xfrm>
            <a:off x="4028431" y="2515433"/>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3C8D5806-6154-5FF9-71BD-CCDB9BEA8BD8}"/>
              </a:ext>
            </a:extLst>
          </p:cNvPr>
          <p:cNvSpPr/>
          <p:nvPr/>
        </p:nvSpPr>
        <p:spPr>
          <a:xfrm>
            <a:off x="6296199" y="2485647"/>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65410941-1753-0927-08A5-1561545E7CC1}"/>
              </a:ext>
            </a:extLst>
          </p:cNvPr>
          <p:cNvSpPr/>
          <p:nvPr/>
        </p:nvSpPr>
        <p:spPr>
          <a:xfrm>
            <a:off x="3997109" y="3736192"/>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2F58CF58-F119-A387-1B83-C28110FF0086}"/>
              </a:ext>
            </a:extLst>
          </p:cNvPr>
          <p:cNvSpPr/>
          <p:nvPr/>
        </p:nvSpPr>
        <p:spPr>
          <a:xfrm>
            <a:off x="5279970" y="3703019"/>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5C74E8AC-EEC5-3AC7-CE05-E421E17C8196}"/>
              </a:ext>
            </a:extLst>
          </p:cNvPr>
          <p:cNvSpPr/>
          <p:nvPr/>
        </p:nvSpPr>
        <p:spPr>
          <a:xfrm>
            <a:off x="5248647" y="2485647"/>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B9B0F514-B51D-0EA1-862F-683CA7B09D5B}"/>
              </a:ext>
            </a:extLst>
          </p:cNvPr>
          <p:cNvSpPr/>
          <p:nvPr/>
        </p:nvSpPr>
        <p:spPr>
          <a:xfrm>
            <a:off x="6284983" y="3735467"/>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938E8A17-7A96-4536-49F3-50FC0439716B}"/>
              </a:ext>
            </a:extLst>
          </p:cNvPr>
          <p:cNvSpPr txBox="1"/>
          <p:nvPr/>
        </p:nvSpPr>
        <p:spPr>
          <a:xfrm>
            <a:off x="276518" y="1360135"/>
            <a:ext cx="11372144"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Children: Fill the spaces with yellow counters and use the stem sentence.</a:t>
            </a:r>
          </a:p>
        </p:txBody>
      </p:sp>
      <p:sp>
        <p:nvSpPr>
          <p:cNvPr id="16" name="Oval 15">
            <a:extLst>
              <a:ext uri="{FF2B5EF4-FFF2-40B4-BE49-F238E27FC236}">
                <a16:creationId xmlns:a16="http://schemas.microsoft.com/office/drawing/2014/main" id="{9C7735E3-6FD7-65EB-EAC1-37757D1F8866}"/>
              </a:ext>
            </a:extLst>
          </p:cNvPr>
          <p:cNvSpPr/>
          <p:nvPr/>
        </p:nvSpPr>
        <p:spPr>
          <a:xfrm>
            <a:off x="6910752" y="3109226"/>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7" name="Oval 16">
            <a:extLst>
              <a:ext uri="{FF2B5EF4-FFF2-40B4-BE49-F238E27FC236}">
                <a16:creationId xmlns:a16="http://schemas.microsoft.com/office/drawing/2014/main" id="{7F54F3E8-CF1F-08D5-9A2A-135A9F7E0EA6}"/>
              </a:ext>
            </a:extLst>
          </p:cNvPr>
          <p:cNvSpPr/>
          <p:nvPr/>
        </p:nvSpPr>
        <p:spPr>
          <a:xfrm>
            <a:off x="7567844" y="2515433"/>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8" name="Oval 17">
            <a:extLst>
              <a:ext uri="{FF2B5EF4-FFF2-40B4-BE49-F238E27FC236}">
                <a16:creationId xmlns:a16="http://schemas.microsoft.com/office/drawing/2014/main" id="{8BE973DD-1A8D-425E-DCA5-A90FC5972554}"/>
              </a:ext>
            </a:extLst>
          </p:cNvPr>
          <p:cNvSpPr/>
          <p:nvPr/>
        </p:nvSpPr>
        <p:spPr>
          <a:xfrm>
            <a:off x="7558764" y="3703019"/>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Tree>
    <p:extLst>
      <p:ext uri="{BB962C8B-B14F-4D97-AF65-F5344CB8AC3E}">
        <p14:creationId xmlns:p14="http://schemas.microsoft.com/office/powerpoint/2010/main" val="125467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ECF9E9-A7E8-0343-BE17-1FFFE3D3E8FC}"/>
              </a:ext>
            </a:extLst>
          </p:cNvPr>
          <p:cNvGrpSpPr>
            <a:grpSpLocks/>
          </p:cNvGrpSpPr>
          <p:nvPr/>
        </p:nvGrpSpPr>
        <p:grpSpPr bwMode="auto">
          <a:xfrm>
            <a:off x="3684402" y="2295498"/>
            <a:ext cx="4773102" cy="2262087"/>
            <a:chOff x="107523551" y="107322731"/>
            <a:chExt cx="5843329" cy="2853913"/>
          </a:xfrm>
        </p:grpSpPr>
        <p:pic>
          <p:nvPicPr>
            <p:cNvPr id="4" name="Picture 3">
              <a:extLst>
                <a:ext uri="{FF2B5EF4-FFF2-40B4-BE49-F238E27FC236}">
                  <a16:creationId xmlns:a16="http://schemas.microsoft.com/office/drawing/2014/main" id="{A207B7F8-DEEF-7E66-B78E-AD757A244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553" t="34052" r="30966" b="26440"/>
            <a:stretch>
              <a:fillRect/>
            </a:stretch>
          </p:blipFill>
          <p:spPr bwMode="auto">
            <a:xfrm>
              <a:off x="110480002" y="107322731"/>
              <a:ext cx="2886878" cy="2853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4">
              <a:extLst>
                <a:ext uri="{FF2B5EF4-FFF2-40B4-BE49-F238E27FC236}">
                  <a16:creationId xmlns:a16="http://schemas.microsoft.com/office/drawing/2014/main" id="{DEB637B4-EA1B-F1A4-C483-5C9F91C78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45" t="34052" r="59834" b="26440"/>
            <a:stretch>
              <a:fillRect/>
            </a:stretch>
          </p:blipFill>
          <p:spPr bwMode="auto">
            <a:xfrm>
              <a:off x="107523551" y="107322731"/>
              <a:ext cx="2956451" cy="2853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7" name="TextBox 6">
            <a:extLst>
              <a:ext uri="{FF2B5EF4-FFF2-40B4-BE49-F238E27FC236}">
                <a16:creationId xmlns:a16="http://schemas.microsoft.com/office/drawing/2014/main" id="{3A467B2A-7FC9-30C0-C07F-71AEBAEC71E3}"/>
              </a:ext>
            </a:extLst>
          </p:cNvPr>
          <p:cNvSpPr txBox="1"/>
          <p:nvPr/>
        </p:nvSpPr>
        <p:spPr>
          <a:xfrm>
            <a:off x="804624" y="856214"/>
            <a:ext cx="1027288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Grown-ups: Repeat using a different ‘5 and a bit’ number (e.g. 6, 8 or 9).</a:t>
            </a:r>
          </a:p>
        </p:txBody>
      </p:sp>
      <p:sp>
        <p:nvSpPr>
          <p:cNvPr id="8" name="Oval 7">
            <a:extLst>
              <a:ext uri="{FF2B5EF4-FFF2-40B4-BE49-F238E27FC236}">
                <a16:creationId xmlns:a16="http://schemas.microsoft.com/office/drawing/2014/main" id="{C01FAA9E-C658-A472-07EA-8ABEBF5751C3}"/>
              </a:ext>
            </a:extLst>
          </p:cNvPr>
          <p:cNvSpPr/>
          <p:nvPr/>
        </p:nvSpPr>
        <p:spPr>
          <a:xfrm>
            <a:off x="4626885" y="3113053"/>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B4C947B9-5F0A-C158-4D87-4D876E82A67C}"/>
              </a:ext>
            </a:extLst>
          </p:cNvPr>
          <p:cNvSpPr/>
          <p:nvPr/>
        </p:nvSpPr>
        <p:spPr>
          <a:xfrm>
            <a:off x="4032438" y="2519260"/>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0DBC4EEC-A502-3FEF-85EC-0A17F0B7865B}"/>
              </a:ext>
            </a:extLst>
          </p:cNvPr>
          <p:cNvSpPr/>
          <p:nvPr/>
        </p:nvSpPr>
        <p:spPr>
          <a:xfrm>
            <a:off x="6300206" y="2489474"/>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D5CB0415-E02D-6B3F-10B5-D649D6904355}"/>
              </a:ext>
            </a:extLst>
          </p:cNvPr>
          <p:cNvSpPr/>
          <p:nvPr/>
        </p:nvSpPr>
        <p:spPr>
          <a:xfrm>
            <a:off x="4001116" y="3740019"/>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1E95CAF4-5F40-CE40-5FD4-9172A61FCC7A}"/>
              </a:ext>
            </a:extLst>
          </p:cNvPr>
          <p:cNvSpPr/>
          <p:nvPr/>
        </p:nvSpPr>
        <p:spPr>
          <a:xfrm>
            <a:off x="5283977" y="3706846"/>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CE8F34EE-F638-94CD-4D97-40851F825076}"/>
              </a:ext>
            </a:extLst>
          </p:cNvPr>
          <p:cNvSpPr/>
          <p:nvPr/>
        </p:nvSpPr>
        <p:spPr>
          <a:xfrm>
            <a:off x="5252654" y="2489474"/>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EB12EC15-8DE1-C6A2-B23C-D788F59A371C}"/>
              </a:ext>
            </a:extLst>
          </p:cNvPr>
          <p:cNvSpPr/>
          <p:nvPr/>
        </p:nvSpPr>
        <p:spPr>
          <a:xfrm>
            <a:off x="6288990" y="3739294"/>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DD0A58D0-D232-6753-FB0D-781012213D6E}"/>
              </a:ext>
            </a:extLst>
          </p:cNvPr>
          <p:cNvSpPr/>
          <p:nvPr/>
        </p:nvSpPr>
        <p:spPr>
          <a:xfrm>
            <a:off x="7571851" y="2519260"/>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7" name="Oval 16">
            <a:extLst>
              <a:ext uri="{FF2B5EF4-FFF2-40B4-BE49-F238E27FC236}">
                <a16:creationId xmlns:a16="http://schemas.microsoft.com/office/drawing/2014/main" id="{F9C74214-DE28-516C-B53B-EFFD22A6B109}"/>
              </a:ext>
            </a:extLst>
          </p:cNvPr>
          <p:cNvSpPr/>
          <p:nvPr/>
        </p:nvSpPr>
        <p:spPr>
          <a:xfrm>
            <a:off x="7562771" y="3706846"/>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9" name="Oval 18">
            <a:extLst>
              <a:ext uri="{FF2B5EF4-FFF2-40B4-BE49-F238E27FC236}">
                <a16:creationId xmlns:a16="http://schemas.microsoft.com/office/drawing/2014/main" id="{20FEC9D3-242C-EC0C-C399-D37B6925C65B}"/>
              </a:ext>
            </a:extLst>
          </p:cNvPr>
          <p:cNvSpPr/>
          <p:nvPr/>
        </p:nvSpPr>
        <p:spPr>
          <a:xfrm>
            <a:off x="6936029" y="3112316"/>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extBox 1">
            <a:extLst>
              <a:ext uri="{FF2B5EF4-FFF2-40B4-BE49-F238E27FC236}">
                <a16:creationId xmlns:a16="http://schemas.microsoft.com/office/drawing/2014/main" id="{536964C6-2AED-A9EA-FBA2-775CD16BE471}"/>
              </a:ext>
            </a:extLst>
          </p:cNvPr>
          <p:cNvSpPr txBox="1"/>
          <p:nvPr/>
        </p:nvSpPr>
        <p:spPr>
          <a:xfrm>
            <a:off x="3416555" y="5036201"/>
            <a:ext cx="5357611" cy="919401"/>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10 is made of _____ and _____.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Century Gothic" panose="020B0502020202020204" pitchFamily="34" charset="0"/>
              </a:rPr>
              <a:t>_____ and _____ make 10.</a:t>
            </a: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7C480108-93FB-9EED-5375-929D34578EB7}"/>
              </a:ext>
            </a:extLst>
          </p:cNvPr>
          <p:cNvSpPr txBox="1"/>
          <p:nvPr/>
        </p:nvSpPr>
        <p:spPr>
          <a:xfrm>
            <a:off x="200142" y="6336020"/>
            <a:ext cx="10105023" cy="369332"/>
          </a:xfrm>
          <a:prstGeom prst="rect">
            <a:avLst/>
          </a:prstGeom>
          <a:noFill/>
        </p:spPr>
        <p:txBody>
          <a:bodyPr wrap="square" rtlCol="0">
            <a:spAutoFit/>
          </a:bodyPr>
          <a:lstStyle/>
          <a:p>
            <a:r>
              <a:rPr lang="en-GB" dirty="0">
                <a:solidFill>
                  <a:schemeClr val="tx1">
                    <a:lumMod val="65000"/>
                    <a:lumOff val="35000"/>
                  </a:schemeClr>
                </a:solidFill>
              </a:rPr>
              <a:t>In Week 3, children will be asked to say how many are needed to make 10 without filling the spaces.</a:t>
            </a:r>
          </a:p>
        </p:txBody>
      </p:sp>
    </p:spTree>
    <p:extLst>
      <p:ext uri="{BB962C8B-B14F-4D97-AF65-F5344CB8AC3E}">
        <p14:creationId xmlns:p14="http://schemas.microsoft.com/office/powerpoint/2010/main" val="17212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0199C75-7EF7-A8BD-B65D-A7CAC91F6801}"/>
              </a:ext>
            </a:extLst>
          </p:cNvPr>
          <p:cNvPicPr>
            <a:picLocks noChangeAspect="1"/>
          </p:cNvPicPr>
          <p:nvPr/>
        </p:nvPicPr>
        <p:blipFill>
          <a:blip r:embed="rId3">
            <a:extLst>
              <a:ext uri="{28A0092B-C50C-407E-A947-70E740481C1C}">
                <a14:useLocalDpi xmlns:a14="http://schemas.microsoft.com/office/drawing/2010/main" val="0"/>
              </a:ext>
            </a:extLst>
          </a:blip>
          <a:srcRect l="14046" t="30481" r="27046" b="26991"/>
          <a:stretch>
            <a:fillRect/>
          </a:stretch>
        </p:blipFill>
        <p:spPr bwMode="auto">
          <a:xfrm>
            <a:off x="2652169" y="2111477"/>
            <a:ext cx="6962140" cy="2827020"/>
          </a:xfrm>
          <a:prstGeom prst="rect">
            <a:avLst/>
          </a:prstGeom>
          <a:noFill/>
          <a:ln>
            <a:noFill/>
          </a:ln>
          <a:effectLst/>
        </p:spPr>
      </p:pic>
      <p:pic>
        <p:nvPicPr>
          <p:cNvPr id="6" name="Picture 5">
            <a:extLst>
              <a:ext uri="{FF2B5EF4-FFF2-40B4-BE49-F238E27FC236}">
                <a16:creationId xmlns:a16="http://schemas.microsoft.com/office/drawing/2014/main" id="{D06FE6DB-7A85-86F2-8C74-AAAAB944A1C2}"/>
              </a:ext>
            </a:extLst>
          </p:cNvPr>
          <p:cNvPicPr>
            <a:picLocks noChangeAspect="1"/>
          </p:cNvPicPr>
          <p:nvPr/>
        </p:nvPicPr>
        <p:blipFill rotWithShape="1">
          <a:blip r:embed="rId4">
            <a:extLst>
              <a:ext uri="{28A0092B-C50C-407E-A947-70E740481C1C}">
                <a14:useLocalDpi xmlns:a14="http://schemas.microsoft.com/office/drawing/2010/main" val="0"/>
              </a:ext>
            </a:extLst>
          </a:blip>
          <a:srcRect l="25137" t="39751" r="66970" b="40311"/>
          <a:stretch/>
        </p:blipFill>
        <p:spPr>
          <a:xfrm>
            <a:off x="-134410" y="2111477"/>
            <a:ext cx="2508545" cy="4271528"/>
          </a:xfrm>
          <a:prstGeom prst="rect">
            <a:avLst/>
          </a:prstGeom>
        </p:spPr>
      </p:pic>
      <p:sp>
        <p:nvSpPr>
          <p:cNvPr id="7" name="Speech Bubble: Rectangle with Corners Rounded 6">
            <a:extLst>
              <a:ext uri="{FF2B5EF4-FFF2-40B4-BE49-F238E27FC236}">
                <a16:creationId xmlns:a16="http://schemas.microsoft.com/office/drawing/2014/main" id="{11D9020D-DF63-EF2E-D860-9710BA7F7FDC}"/>
              </a:ext>
            </a:extLst>
          </p:cNvPr>
          <p:cNvSpPr/>
          <p:nvPr/>
        </p:nvSpPr>
        <p:spPr>
          <a:xfrm>
            <a:off x="426268" y="485254"/>
            <a:ext cx="8061034" cy="1267987"/>
          </a:xfrm>
          <a:prstGeom prst="wedgeRoundRectCallout">
            <a:avLst>
              <a:gd name="adj1" fmla="val -37459"/>
              <a:gd name="adj2" fmla="val 113286"/>
              <a:gd name="adj3" fmla="val 16667"/>
            </a:avLst>
          </a:prstGeom>
          <a:solidFill>
            <a:srgbClr val="8AB9B9"/>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You could play the same game using the </a:t>
            </a:r>
            <a:r>
              <a:rPr lang="en-GB" sz="3200" dirty="0">
                <a:solidFill>
                  <a:srgbClr val="000000">
                    <a:lumMod val="65000"/>
                    <a:lumOff val="35000"/>
                  </a:srgbClr>
                </a:solidFill>
                <a:latin typeface="Arial"/>
              </a:rPr>
              <a:t>10-</a:t>
            </a: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frame – this might be more tricky!</a:t>
            </a:r>
          </a:p>
        </p:txBody>
      </p:sp>
      <p:sp>
        <p:nvSpPr>
          <p:cNvPr id="8" name="Oval 7">
            <a:extLst>
              <a:ext uri="{FF2B5EF4-FFF2-40B4-BE49-F238E27FC236}">
                <a16:creationId xmlns:a16="http://schemas.microsoft.com/office/drawing/2014/main" id="{5548CF9E-25FD-0460-F4E9-2A47FE0DC447}"/>
              </a:ext>
            </a:extLst>
          </p:cNvPr>
          <p:cNvSpPr/>
          <p:nvPr/>
        </p:nvSpPr>
        <p:spPr>
          <a:xfrm>
            <a:off x="5779937" y="2626761"/>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962CD0DD-33B4-161A-0411-C633EABD5A57}"/>
              </a:ext>
            </a:extLst>
          </p:cNvPr>
          <p:cNvSpPr/>
          <p:nvPr/>
        </p:nvSpPr>
        <p:spPr>
          <a:xfrm>
            <a:off x="4423116" y="2626761"/>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ED1E37D1-161B-8361-AFEF-A4180871A6F5}"/>
              </a:ext>
            </a:extLst>
          </p:cNvPr>
          <p:cNvSpPr/>
          <p:nvPr/>
        </p:nvSpPr>
        <p:spPr>
          <a:xfrm>
            <a:off x="8436835" y="2616566"/>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E3F09ED8-E840-044C-66A0-70C3DDBBBD11}"/>
              </a:ext>
            </a:extLst>
          </p:cNvPr>
          <p:cNvSpPr/>
          <p:nvPr/>
        </p:nvSpPr>
        <p:spPr>
          <a:xfrm>
            <a:off x="7108386" y="3875316"/>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9789CE23-D046-5D90-AE1A-F834719DCD24}"/>
              </a:ext>
            </a:extLst>
          </p:cNvPr>
          <p:cNvSpPr/>
          <p:nvPr/>
        </p:nvSpPr>
        <p:spPr>
          <a:xfrm>
            <a:off x="3129645" y="3889769"/>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6B7B9AE5-519E-4651-7697-47257E2152D9}"/>
              </a:ext>
            </a:extLst>
          </p:cNvPr>
          <p:cNvSpPr/>
          <p:nvPr/>
        </p:nvSpPr>
        <p:spPr>
          <a:xfrm>
            <a:off x="7108386" y="2616566"/>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CE5F03ED-4921-E9EA-89B2-65C65CAE311E}"/>
              </a:ext>
            </a:extLst>
          </p:cNvPr>
          <p:cNvSpPr/>
          <p:nvPr/>
        </p:nvSpPr>
        <p:spPr>
          <a:xfrm>
            <a:off x="3129645" y="2639849"/>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08CE1CD9-4393-517D-A53D-C5C0B0488F53}"/>
              </a:ext>
            </a:extLst>
          </p:cNvPr>
          <p:cNvSpPr/>
          <p:nvPr/>
        </p:nvSpPr>
        <p:spPr>
          <a:xfrm>
            <a:off x="5786648" y="3889769"/>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6" name="Oval 15">
            <a:extLst>
              <a:ext uri="{FF2B5EF4-FFF2-40B4-BE49-F238E27FC236}">
                <a16:creationId xmlns:a16="http://schemas.microsoft.com/office/drawing/2014/main" id="{C110E3E3-8E6F-17BD-4DC5-AC1A4596258D}"/>
              </a:ext>
            </a:extLst>
          </p:cNvPr>
          <p:cNvSpPr/>
          <p:nvPr/>
        </p:nvSpPr>
        <p:spPr>
          <a:xfrm>
            <a:off x="4423115" y="3875316"/>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17" name="Oval 16">
            <a:extLst>
              <a:ext uri="{FF2B5EF4-FFF2-40B4-BE49-F238E27FC236}">
                <a16:creationId xmlns:a16="http://schemas.microsoft.com/office/drawing/2014/main" id="{9A601101-A5BE-2459-F60A-18D432FF402B}"/>
              </a:ext>
            </a:extLst>
          </p:cNvPr>
          <p:cNvSpPr/>
          <p:nvPr/>
        </p:nvSpPr>
        <p:spPr>
          <a:xfrm>
            <a:off x="8436835" y="3864882"/>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2" name="TextBox 1">
            <a:extLst>
              <a:ext uri="{FF2B5EF4-FFF2-40B4-BE49-F238E27FC236}">
                <a16:creationId xmlns:a16="http://schemas.microsoft.com/office/drawing/2014/main" id="{AE228D00-465C-5965-AC3E-403E7BB58676}"/>
              </a:ext>
            </a:extLst>
          </p:cNvPr>
          <p:cNvSpPr txBox="1"/>
          <p:nvPr/>
        </p:nvSpPr>
        <p:spPr>
          <a:xfrm>
            <a:off x="3417194" y="5393688"/>
            <a:ext cx="5357611" cy="919401"/>
          </a:xfrm>
          <a:prstGeom prst="roundRect">
            <a:avLst/>
          </a:prstGeom>
          <a:solidFill>
            <a:schemeClr val="bg1"/>
          </a:solidFill>
          <a:ln w="31750">
            <a:solidFill>
              <a:srgbClr val="347574"/>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10 is made of _____ and _____.</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585858"/>
                </a:solidFill>
                <a:latin typeface="Century Gothic" panose="020B0502020202020204" pitchFamily="34" charset="0"/>
              </a:rPr>
              <a:t>_____ and _____ make 10.</a:t>
            </a:r>
            <a:endParaRPr kumimoji="0" lang="en-GB" sz="24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DF89510F-21DE-8C65-1FB5-2936AA0E2542}"/>
              </a:ext>
            </a:extLst>
          </p:cNvPr>
          <p:cNvSpPr txBox="1"/>
          <p:nvPr/>
        </p:nvSpPr>
        <p:spPr>
          <a:xfrm>
            <a:off x="172453" y="6421745"/>
            <a:ext cx="1828800" cy="369332"/>
          </a:xfrm>
          <a:prstGeom prst="rect">
            <a:avLst/>
          </a:prstGeom>
          <a:noFill/>
        </p:spPr>
        <p:txBody>
          <a:bodyPr wrap="square" rtlCol="0">
            <a:spAutoFit/>
          </a:bodyPr>
          <a:lstStyle/>
          <a:p>
            <a:r>
              <a:rPr lang="en-GB" dirty="0">
                <a:solidFill>
                  <a:schemeClr val="tx1">
                    <a:lumMod val="65000"/>
                    <a:lumOff val="35000"/>
                  </a:schemeClr>
                </a:solidFill>
              </a:rPr>
              <a:t>Week 2</a:t>
            </a:r>
          </a:p>
        </p:txBody>
      </p:sp>
    </p:spTree>
    <p:extLst>
      <p:ext uri="{BB962C8B-B14F-4D97-AF65-F5344CB8AC3E}">
        <p14:creationId xmlns:p14="http://schemas.microsoft.com/office/powerpoint/2010/main" val="77445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1C673-EDCF-3000-E5C8-DC2A716CDF7B}"/>
              </a:ext>
            </a:extLst>
          </p:cNvPr>
          <p:cNvSpPr txBox="1"/>
          <p:nvPr/>
        </p:nvSpPr>
        <p:spPr>
          <a:xfrm>
            <a:off x="568172" y="441406"/>
            <a:ext cx="11417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858"/>
                </a:solidFill>
                <a:effectLst/>
                <a:uLnTx/>
                <a:uFillTx/>
                <a:latin typeface="Arial"/>
                <a:ea typeface="+mn-ea"/>
                <a:cs typeface="+mn-cs"/>
              </a:rPr>
              <a:t>Introducing ‘Make it 10 Bingo’</a:t>
            </a:r>
          </a:p>
        </p:txBody>
      </p:sp>
      <p:sp>
        <p:nvSpPr>
          <p:cNvPr id="4" name="TextBox 3">
            <a:extLst>
              <a:ext uri="{FF2B5EF4-FFF2-40B4-BE49-F238E27FC236}">
                <a16:creationId xmlns:a16="http://schemas.microsoft.com/office/drawing/2014/main" id="{73C0D248-9037-6809-B6F1-2B0C7A684150}"/>
              </a:ext>
            </a:extLst>
          </p:cNvPr>
          <p:cNvSpPr txBox="1"/>
          <p:nvPr/>
        </p:nvSpPr>
        <p:spPr>
          <a:xfrm>
            <a:off x="568172" y="1158690"/>
            <a:ext cx="1027288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Player 1: pick a caller card and read it 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Arial" panose="020B0604020202020204" pitchFamily="34" charset="0"/>
                <a:cs typeface="Arial" panose="020B0604020202020204" pitchFamily="34" charset="0"/>
              </a:rPr>
              <a:t>Player 2: find the number that makes 10 and cover it with a counter.</a:t>
            </a:r>
          </a:p>
        </p:txBody>
      </p:sp>
      <p:pic>
        <p:nvPicPr>
          <p:cNvPr id="5" name="Picture 4">
            <a:extLst>
              <a:ext uri="{FF2B5EF4-FFF2-40B4-BE49-F238E27FC236}">
                <a16:creationId xmlns:a16="http://schemas.microsoft.com/office/drawing/2014/main" id="{3E08B669-D624-B989-8E52-3318ED6AF399}"/>
              </a:ext>
            </a:extLst>
          </p:cNvPr>
          <p:cNvPicPr>
            <a:picLocks noChangeAspect="1"/>
          </p:cNvPicPr>
          <p:nvPr/>
        </p:nvPicPr>
        <p:blipFill rotWithShape="1">
          <a:blip r:embed="rId3">
            <a:extLst>
              <a:ext uri="{28A0092B-C50C-407E-A947-70E740481C1C}">
                <a14:useLocalDpi xmlns:a14="http://schemas.microsoft.com/office/drawing/2010/main" val="0"/>
              </a:ext>
            </a:extLst>
          </a:blip>
          <a:srcRect b="67566"/>
          <a:stretch/>
        </p:blipFill>
        <p:spPr bwMode="auto">
          <a:xfrm>
            <a:off x="2992755" y="3256900"/>
            <a:ext cx="6206490" cy="2418347"/>
          </a:xfrm>
          <a:prstGeom prst="rect">
            <a:avLst/>
          </a:prstGeom>
          <a:noFill/>
        </p:spPr>
      </p:pic>
      <p:sp>
        <p:nvSpPr>
          <p:cNvPr id="10" name="Oval 9">
            <a:extLst>
              <a:ext uri="{FF2B5EF4-FFF2-40B4-BE49-F238E27FC236}">
                <a16:creationId xmlns:a16="http://schemas.microsoft.com/office/drawing/2014/main" id="{C075B280-70CD-84EC-11C1-2C3E6CAEE26F}"/>
              </a:ext>
            </a:extLst>
          </p:cNvPr>
          <p:cNvSpPr/>
          <p:nvPr/>
        </p:nvSpPr>
        <p:spPr>
          <a:xfrm>
            <a:off x="3702800" y="3554193"/>
            <a:ext cx="720000" cy="72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3" name="TextBox 2">
            <a:extLst>
              <a:ext uri="{FF2B5EF4-FFF2-40B4-BE49-F238E27FC236}">
                <a16:creationId xmlns:a16="http://schemas.microsoft.com/office/drawing/2014/main" id="{20DB8664-2F36-5952-DDA3-D4E372E04D14}"/>
              </a:ext>
            </a:extLst>
          </p:cNvPr>
          <p:cNvSpPr txBox="1"/>
          <p:nvPr/>
        </p:nvSpPr>
        <p:spPr>
          <a:xfrm>
            <a:off x="4555958" y="2246176"/>
            <a:ext cx="3080084" cy="830997"/>
          </a:xfrm>
          <a:prstGeom prst="rect">
            <a:avLst/>
          </a:prstGeom>
          <a:noFill/>
          <a:ln>
            <a:solidFill>
              <a:schemeClr val="tx1"/>
            </a:solidFill>
          </a:ln>
        </p:spPr>
        <p:txBody>
          <a:bodyPr wrap="square" rtlCol="0">
            <a:spAutoFit/>
          </a:bodyPr>
          <a:lstStyle/>
          <a:p>
            <a:pPr algn="ctr"/>
            <a:r>
              <a:rPr lang="en-GB" sz="2400" dirty="0">
                <a:solidFill>
                  <a:schemeClr val="tx1">
                    <a:lumMod val="65000"/>
                    <a:lumOff val="35000"/>
                  </a:schemeClr>
                </a:solidFill>
                <a:latin typeface="Century Gothic" panose="020B0502020202020204" pitchFamily="34" charset="0"/>
              </a:rPr>
              <a:t>What does 4 need to make 10?</a:t>
            </a:r>
          </a:p>
        </p:txBody>
      </p:sp>
      <p:sp>
        <p:nvSpPr>
          <p:cNvPr id="6" name="TextBox 5">
            <a:extLst>
              <a:ext uri="{FF2B5EF4-FFF2-40B4-BE49-F238E27FC236}">
                <a16:creationId xmlns:a16="http://schemas.microsoft.com/office/drawing/2014/main" id="{E4DE3A98-739E-1569-555E-FCD0F1C86851}"/>
              </a:ext>
            </a:extLst>
          </p:cNvPr>
          <p:cNvSpPr txBox="1"/>
          <p:nvPr/>
        </p:nvSpPr>
        <p:spPr>
          <a:xfrm>
            <a:off x="172453" y="6421745"/>
            <a:ext cx="1828800" cy="369332"/>
          </a:xfrm>
          <a:prstGeom prst="rect">
            <a:avLst/>
          </a:prstGeom>
          <a:noFill/>
        </p:spPr>
        <p:txBody>
          <a:bodyPr wrap="square" rtlCol="0">
            <a:spAutoFit/>
          </a:bodyPr>
          <a:lstStyle/>
          <a:p>
            <a:r>
              <a:rPr lang="en-GB" dirty="0">
                <a:solidFill>
                  <a:schemeClr val="tx1">
                    <a:lumMod val="65000"/>
                    <a:lumOff val="35000"/>
                  </a:schemeClr>
                </a:solidFill>
              </a:rPr>
              <a:t>Week 3</a:t>
            </a:r>
          </a:p>
        </p:txBody>
      </p:sp>
    </p:spTree>
    <p:extLst>
      <p:ext uri="{BB962C8B-B14F-4D97-AF65-F5344CB8AC3E}">
        <p14:creationId xmlns:p14="http://schemas.microsoft.com/office/powerpoint/2010/main" val="265772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5E957E-4B4F-81D1-01D6-77CC30091F89}"/>
              </a:ext>
            </a:extLst>
          </p:cNvPr>
          <p:cNvPicPr>
            <a:picLocks noChangeAspect="1"/>
          </p:cNvPicPr>
          <p:nvPr/>
        </p:nvPicPr>
        <p:blipFill rotWithShape="1">
          <a:blip r:embed="rId3">
            <a:extLst>
              <a:ext uri="{28A0092B-C50C-407E-A947-70E740481C1C}">
                <a14:useLocalDpi xmlns:a14="http://schemas.microsoft.com/office/drawing/2010/main" val="0"/>
              </a:ext>
            </a:extLst>
          </a:blip>
          <a:srcRect l="25137" t="39751" r="66970" b="40311"/>
          <a:stretch/>
        </p:blipFill>
        <p:spPr>
          <a:xfrm>
            <a:off x="14417" y="2208883"/>
            <a:ext cx="2358777" cy="4271528"/>
          </a:xfrm>
          <a:prstGeom prst="rect">
            <a:avLst/>
          </a:prstGeom>
        </p:spPr>
      </p:pic>
      <p:sp>
        <p:nvSpPr>
          <p:cNvPr id="4" name="Speech Bubble: Rectangle with Corners Rounded 3">
            <a:extLst>
              <a:ext uri="{FF2B5EF4-FFF2-40B4-BE49-F238E27FC236}">
                <a16:creationId xmlns:a16="http://schemas.microsoft.com/office/drawing/2014/main" id="{52DA2972-4AC5-7F9A-D8C1-CA6201E1BC92}"/>
              </a:ext>
            </a:extLst>
          </p:cNvPr>
          <p:cNvSpPr/>
          <p:nvPr/>
        </p:nvSpPr>
        <p:spPr>
          <a:xfrm>
            <a:off x="1579099" y="1342611"/>
            <a:ext cx="5734681" cy="1202762"/>
          </a:xfrm>
          <a:prstGeom prst="wedgeRoundRectCallout">
            <a:avLst>
              <a:gd name="adj1" fmla="val -40882"/>
              <a:gd name="adj2" fmla="val 101896"/>
              <a:gd name="adj3" fmla="val 16667"/>
            </a:avLst>
          </a:prstGeom>
          <a:solidFill>
            <a:srgbClr val="8AB9B9"/>
          </a:solidFill>
          <a:ln>
            <a:solidFill>
              <a:schemeClr val="tx1">
                <a:lumMod val="65000"/>
                <a:lumOff val="3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Let’s think about the odd and even </a:t>
            </a:r>
            <a:r>
              <a:rPr kumimoji="0" lang="en-GB" sz="3200" b="0" i="1" u="none" strike="noStrike" kern="1200" cap="none" spc="0" normalizeH="0" baseline="0" noProof="0" dirty="0">
                <a:ln>
                  <a:noFill/>
                </a:ln>
                <a:solidFill>
                  <a:srgbClr val="000000">
                    <a:lumMod val="65000"/>
                    <a:lumOff val="35000"/>
                  </a:srgbClr>
                </a:solidFill>
                <a:effectLst/>
                <a:uLnTx/>
                <a:uFillTx/>
                <a:latin typeface="Arial"/>
                <a:ea typeface="+mn-ea"/>
                <a:cs typeface="+mn-cs"/>
              </a:rPr>
              <a:t>parts</a:t>
            </a: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of numbers.</a:t>
            </a:r>
          </a:p>
        </p:txBody>
      </p:sp>
      <p:pic>
        <p:nvPicPr>
          <p:cNvPr id="5" name="Picture 4">
            <a:extLst>
              <a:ext uri="{FF2B5EF4-FFF2-40B4-BE49-F238E27FC236}">
                <a16:creationId xmlns:a16="http://schemas.microsoft.com/office/drawing/2014/main" id="{31EB8605-E9D3-093B-2549-C3A6BE1F0B5B}"/>
              </a:ext>
            </a:extLst>
          </p:cNvPr>
          <p:cNvPicPr>
            <a:picLocks noChangeAspect="1"/>
          </p:cNvPicPr>
          <p:nvPr/>
        </p:nvPicPr>
        <p:blipFill>
          <a:blip r:embed="rId4"/>
          <a:stretch>
            <a:fillRect/>
          </a:stretch>
        </p:blipFill>
        <p:spPr>
          <a:xfrm rot="16200000">
            <a:off x="7982588" y="3537508"/>
            <a:ext cx="2490853" cy="1007637"/>
          </a:xfrm>
          <a:prstGeom prst="rect">
            <a:avLst/>
          </a:prstGeom>
        </p:spPr>
      </p:pic>
      <p:grpSp>
        <p:nvGrpSpPr>
          <p:cNvPr id="6" name="Group 5">
            <a:extLst>
              <a:ext uri="{FF2B5EF4-FFF2-40B4-BE49-F238E27FC236}">
                <a16:creationId xmlns:a16="http://schemas.microsoft.com/office/drawing/2014/main" id="{CF3579D1-76F2-1ACF-3997-4E41F1BEBFF3}"/>
              </a:ext>
            </a:extLst>
          </p:cNvPr>
          <p:cNvGrpSpPr/>
          <p:nvPr/>
        </p:nvGrpSpPr>
        <p:grpSpPr>
          <a:xfrm>
            <a:off x="3280484" y="4556328"/>
            <a:ext cx="1940217" cy="963189"/>
            <a:chOff x="607894" y="4977415"/>
            <a:chExt cx="2058547" cy="1021932"/>
          </a:xfrm>
        </p:grpSpPr>
        <p:pic>
          <p:nvPicPr>
            <p:cNvPr id="7" name="Picture 6">
              <a:extLst>
                <a:ext uri="{FF2B5EF4-FFF2-40B4-BE49-F238E27FC236}">
                  <a16:creationId xmlns:a16="http://schemas.microsoft.com/office/drawing/2014/main" id="{3F07FEFD-2016-374D-A0BE-DFEBBC74E6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1331167" y="4643597"/>
              <a:ext cx="1001455" cy="1669092"/>
            </a:xfrm>
            <a:prstGeom prst="rect">
              <a:avLst/>
            </a:prstGeom>
          </p:spPr>
        </p:pic>
        <p:pic>
          <p:nvPicPr>
            <p:cNvPr id="8" name="Picture 7">
              <a:extLst>
                <a:ext uri="{FF2B5EF4-FFF2-40B4-BE49-F238E27FC236}">
                  <a16:creationId xmlns:a16="http://schemas.microsoft.com/office/drawing/2014/main" id="{F0983FE4-EE05-BB99-8A40-53932C01B78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5400000">
              <a:off x="496621" y="5109165"/>
              <a:ext cx="1001455" cy="778910"/>
            </a:xfrm>
            <a:prstGeom prst="rect">
              <a:avLst/>
            </a:prstGeom>
          </p:spPr>
        </p:pic>
      </p:grpSp>
      <p:grpSp>
        <p:nvGrpSpPr>
          <p:cNvPr id="9" name="Group 8">
            <a:extLst>
              <a:ext uri="{FF2B5EF4-FFF2-40B4-BE49-F238E27FC236}">
                <a16:creationId xmlns:a16="http://schemas.microsoft.com/office/drawing/2014/main" id="{CDCF29BD-8C0D-5A15-6630-8587EBA6A236}"/>
              </a:ext>
            </a:extLst>
          </p:cNvPr>
          <p:cNvGrpSpPr/>
          <p:nvPr/>
        </p:nvGrpSpPr>
        <p:grpSpPr>
          <a:xfrm>
            <a:off x="3280483" y="3616612"/>
            <a:ext cx="1952532" cy="959016"/>
            <a:chOff x="594827" y="3904479"/>
            <a:chExt cx="2071614" cy="1017505"/>
          </a:xfrm>
        </p:grpSpPr>
        <p:pic>
          <p:nvPicPr>
            <p:cNvPr id="10" name="Picture 9">
              <a:extLst>
                <a:ext uri="{FF2B5EF4-FFF2-40B4-BE49-F238E27FC236}">
                  <a16:creationId xmlns:a16="http://schemas.microsoft.com/office/drawing/2014/main" id="{53DB2ABB-FC69-195E-8034-620BF40D85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5400000">
              <a:off x="1331167" y="3570661"/>
              <a:ext cx="1001455" cy="1669092"/>
            </a:xfrm>
            <a:prstGeom prst="rect">
              <a:avLst/>
            </a:prstGeom>
          </p:spPr>
        </p:pic>
        <p:pic>
          <p:nvPicPr>
            <p:cNvPr id="11" name="Picture 10">
              <a:extLst>
                <a:ext uri="{FF2B5EF4-FFF2-40B4-BE49-F238E27FC236}">
                  <a16:creationId xmlns:a16="http://schemas.microsoft.com/office/drawing/2014/main" id="{94528F43-ADC9-B50B-51EA-D6B3292167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5400000">
              <a:off x="483554" y="4031802"/>
              <a:ext cx="1001455" cy="778910"/>
            </a:xfrm>
            <a:prstGeom prst="rect">
              <a:avLst/>
            </a:prstGeom>
          </p:spPr>
        </p:pic>
      </p:grpSp>
      <p:pic>
        <p:nvPicPr>
          <p:cNvPr id="12" name="Picture 11">
            <a:extLst>
              <a:ext uri="{FF2B5EF4-FFF2-40B4-BE49-F238E27FC236}">
                <a16:creationId xmlns:a16="http://schemas.microsoft.com/office/drawing/2014/main" id="{DF04E612-BF77-2929-D624-52CBD0B2DD49}"/>
              </a:ext>
            </a:extLst>
          </p:cNvPr>
          <p:cNvPicPr>
            <a:picLocks noChangeAspect="1"/>
          </p:cNvPicPr>
          <p:nvPr/>
        </p:nvPicPr>
        <p:blipFill>
          <a:blip r:embed="rId8"/>
          <a:stretch>
            <a:fillRect/>
          </a:stretch>
        </p:blipFill>
        <p:spPr>
          <a:xfrm>
            <a:off x="5791200" y="3631739"/>
            <a:ext cx="2124894" cy="1532710"/>
          </a:xfrm>
          <a:prstGeom prst="rect">
            <a:avLst/>
          </a:prstGeom>
        </p:spPr>
      </p:pic>
      <p:grpSp>
        <p:nvGrpSpPr>
          <p:cNvPr id="13" name="Group 12">
            <a:extLst>
              <a:ext uri="{FF2B5EF4-FFF2-40B4-BE49-F238E27FC236}">
                <a16:creationId xmlns:a16="http://schemas.microsoft.com/office/drawing/2014/main" id="{66832CB1-6BFA-B8C0-82F7-53B5B8816EB0}"/>
              </a:ext>
            </a:extLst>
          </p:cNvPr>
          <p:cNvGrpSpPr/>
          <p:nvPr/>
        </p:nvGrpSpPr>
        <p:grpSpPr>
          <a:xfrm>
            <a:off x="10027245" y="2795900"/>
            <a:ext cx="1025380" cy="2477803"/>
            <a:chOff x="10344479" y="3219917"/>
            <a:chExt cx="1025380" cy="2477803"/>
          </a:xfrm>
        </p:grpSpPr>
        <p:pic>
          <p:nvPicPr>
            <p:cNvPr id="14" name="Picture 13">
              <a:extLst>
                <a:ext uri="{FF2B5EF4-FFF2-40B4-BE49-F238E27FC236}">
                  <a16:creationId xmlns:a16="http://schemas.microsoft.com/office/drawing/2014/main" id="{54B58DF8-1446-97BC-AF15-84BA7B6D7474}"/>
                </a:ext>
              </a:extLst>
            </p:cNvPr>
            <p:cNvPicPr>
              <a:picLocks noChangeAspect="1"/>
            </p:cNvPicPr>
            <p:nvPr/>
          </p:nvPicPr>
          <p:blipFill rotWithShape="1">
            <a:blip r:embed="rId9"/>
            <a:srcRect r="4880" b="10900"/>
            <a:stretch/>
          </p:blipFill>
          <p:spPr>
            <a:xfrm rot="5400000">
              <a:off x="9618267" y="3946129"/>
              <a:ext cx="2477803" cy="1025380"/>
            </a:xfrm>
            <a:prstGeom prst="rect">
              <a:avLst/>
            </a:prstGeom>
          </p:spPr>
        </p:pic>
        <p:sp>
          <p:nvSpPr>
            <p:cNvPr id="15" name="Oval 14">
              <a:extLst>
                <a:ext uri="{FF2B5EF4-FFF2-40B4-BE49-F238E27FC236}">
                  <a16:creationId xmlns:a16="http://schemas.microsoft.com/office/drawing/2014/main" id="{FA35996A-860C-9657-6992-39C3FD32F944}"/>
                </a:ext>
              </a:extLst>
            </p:cNvPr>
            <p:cNvSpPr/>
            <p:nvPr/>
          </p:nvSpPr>
          <p:spPr>
            <a:xfrm rot="16200000">
              <a:off x="10486284" y="4281289"/>
              <a:ext cx="361843" cy="3550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Oval 15">
              <a:extLst>
                <a:ext uri="{FF2B5EF4-FFF2-40B4-BE49-F238E27FC236}">
                  <a16:creationId xmlns:a16="http://schemas.microsoft.com/office/drawing/2014/main" id="{AD439635-8B98-D9FE-FF88-6BDF9428E172}"/>
                </a:ext>
              </a:extLst>
            </p:cNvPr>
            <p:cNvSpPr/>
            <p:nvPr/>
          </p:nvSpPr>
          <p:spPr>
            <a:xfrm rot="16200000">
              <a:off x="10465285" y="4765729"/>
              <a:ext cx="361843" cy="3550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Oval 16">
              <a:extLst>
                <a:ext uri="{FF2B5EF4-FFF2-40B4-BE49-F238E27FC236}">
                  <a16:creationId xmlns:a16="http://schemas.microsoft.com/office/drawing/2014/main" id="{4493E50A-F459-86B0-ECA3-5C8EA305601F}"/>
                </a:ext>
              </a:extLst>
            </p:cNvPr>
            <p:cNvSpPr/>
            <p:nvPr/>
          </p:nvSpPr>
          <p:spPr>
            <a:xfrm rot="16200000">
              <a:off x="10944543" y="4765728"/>
              <a:ext cx="361843" cy="3550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Oval 17">
              <a:extLst>
                <a:ext uri="{FF2B5EF4-FFF2-40B4-BE49-F238E27FC236}">
                  <a16:creationId xmlns:a16="http://schemas.microsoft.com/office/drawing/2014/main" id="{12C02F51-5A8F-B743-35E9-8685497786D8}"/>
                </a:ext>
              </a:extLst>
            </p:cNvPr>
            <p:cNvSpPr/>
            <p:nvPr/>
          </p:nvSpPr>
          <p:spPr>
            <a:xfrm rot="16200000">
              <a:off x="10465284" y="5234317"/>
              <a:ext cx="361843" cy="3550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Oval 18">
              <a:extLst>
                <a:ext uri="{FF2B5EF4-FFF2-40B4-BE49-F238E27FC236}">
                  <a16:creationId xmlns:a16="http://schemas.microsoft.com/office/drawing/2014/main" id="{214BFA11-42FB-4312-F04D-89184BF07F09}"/>
                </a:ext>
              </a:extLst>
            </p:cNvPr>
            <p:cNvSpPr/>
            <p:nvPr/>
          </p:nvSpPr>
          <p:spPr>
            <a:xfrm rot="16200000">
              <a:off x="10982763" y="5234317"/>
              <a:ext cx="361843" cy="3550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 name="TextBox 1">
            <a:extLst>
              <a:ext uri="{FF2B5EF4-FFF2-40B4-BE49-F238E27FC236}">
                <a16:creationId xmlns:a16="http://schemas.microsoft.com/office/drawing/2014/main" id="{603E549F-7E76-48F8-32D8-B81B380F46D0}"/>
              </a:ext>
            </a:extLst>
          </p:cNvPr>
          <p:cNvSpPr txBox="1"/>
          <p:nvPr/>
        </p:nvSpPr>
        <p:spPr>
          <a:xfrm>
            <a:off x="568172" y="441406"/>
            <a:ext cx="11417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858"/>
                </a:solidFill>
                <a:effectLst/>
                <a:uLnTx/>
                <a:uFillTx/>
                <a:latin typeface="Arial"/>
                <a:ea typeface="+mn-ea"/>
                <a:cs typeface="+mn-cs"/>
              </a:rPr>
              <a:t>Odd and even numbers ‘inside’ other numbers</a:t>
            </a:r>
          </a:p>
        </p:txBody>
      </p:sp>
      <p:sp>
        <p:nvSpPr>
          <p:cNvPr id="20" name="TextBox 19">
            <a:extLst>
              <a:ext uri="{FF2B5EF4-FFF2-40B4-BE49-F238E27FC236}">
                <a16:creationId xmlns:a16="http://schemas.microsoft.com/office/drawing/2014/main" id="{E1728C69-C792-4E9F-04D7-3A5ED6D01D89}"/>
              </a:ext>
            </a:extLst>
          </p:cNvPr>
          <p:cNvSpPr txBox="1"/>
          <p:nvPr/>
        </p:nvSpPr>
        <p:spPr>
          <a:xfrm>
            <a:off x="172453" y="6421745"/>
            <a:ext cx="1828800" cy="369332"/>
          </a:xfrm>
          <a:prstGeom prst="rect">
            <a:avLst/>
          </a:prstGeom>
          <a:noFill/>
        </p:spPr>
        <p:txBody>
          <a:bodyPr wrap="square" rtlCol="0">
            <a:spAutoFit/>
          </a:bodyPr>
          <a:lstStyle/>
          <a:p>
            <a:r>
              <a:rPr lang="en-GB" dirty="0">
                <a:solidFill>
                  <a:schemeClr val="tx1">
                    <a:lumMod val="65000"/>
                    <a:lumOff val="35000"/>
                  </a:schemeClr>
                </a:solidFill>
              </a:rPr>
              <a:t>Week 4</a:t>
            </a:r>
          </a:p>
        </p:txBody>
      </p:sp>
    </p:spTree>
    <p:extLst>
      <p:ext uri="{BB962C8B-B14F-4D97-AF65-F5344CB8AC3E}">
        <p14:creationId xmlns:p14="http://schemas.microsoft.com/office/powerpoint/2010/main" val="4080983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D0FBB-0F6B-43AB-A9B5-D93255F16B89}"/>
              </a:ext>
            </a:extLst>
          </p:cNvPr>
          <p:cNvPicPr>
            <a:picLocks noChangeAspect="1"/>
          </p:cNvPicPr>
          <p:nvPr/>
        </p:nvPicPr>
        <p:blipFill>
          <a:blip r:embed="rId3"/>
          <a:stretch>
            <a:fillRect/>
          </a:stretch>
        </p:blipFill>
        <p:spPr>
          <a:xfrm>
            <a:off x="66315" y="3155990"/>
            <a:ext cx="12059369" cy="3385474"/>
          </a:xfrm>
          <a:prstGeom prst="rect">
            <a:avLst/>
          </a:prstGeom>
        </p:spPr>
      </p:pic>
      <p:sp>
        <p:nvSpPr>
          <p:cNvPr id="56" name="Speech Bubble: Rectangle with Corners Rounded 55">
            <a:extLst>
              <a:ext uri="{FF2B5EF4-FFF2-40B4-BE49-F238E27FC236}">
                <a16:creationId xmlns:a16="http://schemas.microsoft.com/office/drawing/2014/main" id="{41C8790A-5DC8-3E61-A776-56787D7A7466}"/>
              </a:ext>
            </a:extLst>
          </p:cNvPr>
          <p:cNvSpPr/>
          <p:nvPr/>
        </p:nvSpPr>
        <p:spPr>
          <a:xfrm>
            <a:off x="2833401" y="1349546"/>
            <a:ext cx="6719673" cy="1242551"/>
          </a:xfrm>
          <a:prstGeom prst="wedgeRoundRectCallout">
            <a:avLst>
              <a:gd name="adj1" fmla="val -42781"/>
              <a:gd name="adj2" fmla="val 80970"/>
              <a:gd name="adj3" fmla="val 16667"/>
            </a:avLst>
          </a:prstGeom>
          <a:solidFill>
            <a:srgbClr val="8AB9B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What do you notice about the pattern that is being made by 4 or 5 objects</a:t>
            </a:r>
            <a:r>
              <a:rPr kumimoji="0" lang="en-GB" sz="2400" b="0" i="1" u="none" strike="noStrike" kern="1200" cap="none" spc="0" normalizeH="0" baseline="0" noProof="0" dirty="0">
                <a:ln>
                  <a:noFill/>
                </a:ln>
                <a:solidFill>
                  <a:srgbClr val="000000">
                    <a:lumMod val="65000"/>
                    <a:lumOff val="35000"/>
                  </a:srgbClr>
                </a:solidFill>
                <a:effectLst/>
                <a:uLnTx/>
                <a:uFillTx/>
                <a:latin typeface="Arial"/>
                <a:ea typeface="+mn-ea"/>
                <a:cs typeface="+mn-cs"/>
              </a:rPr>
              <a:t>?</a:t>
            </a:r>
            <a:endParaRPr kumimoji="0" lang="en-GB" sz="24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p:txBody>
      </p:sp>
      <p:pic>
        <p:nvPicPr>
          <p:cNvPr id="7" name="Picture 2">
            <a:extLst>
              <a:ext uri="{FF2B5EF4-FFF2-40B4-BE49-F238E27FC236}">
                <a16:creationId xmlns:a16="http://schemas.microsoft.com/office/drawing/2014/main" id="{27F79A04-E751-6147-2B29-4523DF34AA5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0608" y="5887100"/>
            <a:ext cx="495876" cy="3989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3">
            <a:extLst>
              <a:ext uri="{FF2B5EF4-FFF2-40B4-BE49-F238E27FC236}">
                <a16:creationId xmlns:a16="http://schemas.microsoft.com/office/drawing/2014/main" id="{2C059EEB-9750-08FB-CD73-34976E2362F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1392" y="5916640"/>
            <a:ext cx="418052" cy="3398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6">
            <a:extLst>
              <a:ext uri="{FF2B5EF4-FFF2-40B4-BE49-F238E27FC236}">
                <a16:creationId xmlns:a16="http://schemas.microsoft.com/office/drawing/2014/main" id="{7DC657B9-83BF-BE35-B39C-5DD2F81E95A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8982" y="5416203"/>
            <a:ext cx="440462" cy="3422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7">
            <a:extLst>
              <a:ext uri="{FF2B5EF4-FFF2-40B4-BE49-F238E27FC236}">
                <a16:creationId xmlns:a16="http://schemas.microsoft.com/office/drawing/2014/main" id="{BDBA0AAC-F635-8353-2064-F5242B9DE0F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0608" y="5336644"/>
            <a:ext cx="405828" cy="4962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4" name="TextBox 53">
            <a:extLst>
              <a:ext uri="{FF2B5EF4-FFF2-40B4-BE49-F238E27FC236}">
                <a16:creationId xmlns:a16="http://schemas.microsoft.com/office/drawing/2014/main" id="{3FA2182E-763B-ECFF-7D83-C0C5E0873436}"/>
              </a:ext>
            </a:extLst>
          </p:cNvPr>
          <p:cNvSpPr txBox="1"/>
          <p:nvPr/>
        </p:nvSpPr>
        <p:spPr>
          <a:xfrm>
            <a:off x="227950" y="365225"/>
            <a:ext cx="11292290" cy="830997"/>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Use your objects to show the numbers on the 10-frames.</a:t>
            </a:r>
          </a:p>
          <a:p>
            <a:r>
              <a:rPr lang="en-GB" sz="2400" dirty="0">
                <a:solidFill>
                  <a:schemeClr val="tx1">
                    <a:lumMod val="65000"/>
                    <a:lumOff val="35000"/>
                  </a:schemeClr>
                </a:solidFill>
                <a:latin typeface="Arial" panose="020B0604020202020204" pitchFamily="34" charset="0"/>
                <a:cs typeface="Arial" panose="020B0604020202020204" pitchFamily="34" charset="0"/>
              </a:rPr>
              <a:t>Place them in the order shown.</a:t>
            </a:r>
          </a:p>
        </p:txBody>
      </p:sp>
      <p:sp>
        <p:nvSpPr>
          <p:cNvPr id="2" name="TextBox 1">
            <a:extLst>
              <a:ext uri="{FF2B5EF4-FFF2-40B4-BE49-F238E27FC236}">
                <a16:creationId xmlns:a16="http://schemas.microsoft.com/office/drawing/2014/main" id="{6688F71F-5501-76F9-0702-C76F4001B72D}"/>
              </a:ext>
            </a:extLst>
          </p:cNvPr>
          <p:cNvSpPr txBox="1"/>
          <p:nvPr/>
        </p:nvSpPr>
        <p:spPr>
          <a:xfrm>
            <a:off x="172453" y="6421745"/>
            <a:ext cx="1828800" cy="369332"/>
          </a:xfrm>
          <a:prstGeom prst="rect">
            <a:avLst/>
          </a:prstGeom>
          <a:noFill/>
        </p:spPr>
        <p:txBody>
          <a:bodyPr wrap="square" rtlCol="0">
            <a:spAutoFit/>
          </a:bodyPr>
          <a:lstStyle/>
          <a:p>
            <a:r>
              <a:rPr lang="en-GB" dirty="0">
                <a:solidFill>
                  <a:schemeClr val="tx1">
                    <a:lumMod val="65000"/>
                    <a:lumOff val="35000"/>
                  </a:schemeClr>
                </a:solidFill>
              </a:rPr>
              <a:t>Week 4</a:t>
            </a:r>
          </a:p>
        </p:txBody>
      </p:sp>
      <p:pic>
        <p:nvPicPr>
          <p:cNvPr id="4" name="Picture 2">
            <a:extLst>
              <a:ext uri="{FF2B5EF4-FFF2-40B4-BE49-F238E27FC236}">
                <a16:creationId xmlns:a16="http://schemas.microsoft.com/office/drawing/2014/main" id="{0AA69AB8-9C42-463A-99C5-AEE5A5A9A70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1990" y="5887100"/>
            <a:ext cx="495876" cy="3989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3">
            <a:extLst>
              <a:ext uri="{FF2B5EF4-FFF2-40B4-BE49-F238E27FC236}">
                <a16:creationId xmlns:a16="http://schemas.microsoft.com/office/drawing/2014/main" id="{67B24156-A423-3C0E-ECD9-5991C4FA836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2774" y="5916640"/>
            <a:ext cx="418052" cy="3398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6">
            <a:extLst>
              <a:ext uri="{FF2B5EF4-FFF2-40B4-BE49-F238E27FC236}">
                <a16:creationId xmlns:a16="http://schemas.microsoft.com/office/drawing/2014/main" id="{7B9D9B99-FF31-93EA-CF83-064B2D6CC05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0364" y="5416203"/>
            <a:ext cx="440462" cy="3422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7">
            <a:extLst>
              <a:ext uri="{FF2B5EF4-FFF2-40B4-BE49-F238E27FC236}">
                <a16:creationId xmlns:a16="http://schemas.microsoft.com/office/drawing/2014/main" id="{615D3042-87CB-D441-9E0F-567F499205D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1990" y="5336644"/>
            <a:ext cx="405828" cy="4962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 name="Picture 6">
            <a:extLst>
              <a:ext uri="{FF2B5EF4-FFF2-40B4-BE49-F238E27FC236}">
                <a16:creationId xmlns:a16="http://schemas.microsoft.com/office/drawing/2014/main" id="{3CD3017B-8CAD-6B40-E359-A972D9F37F3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2774" y="4915766"/>
            <a:ext cx="440462" cy="3422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8469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0702-9AE2-B10D-4968-18621243EB8A}"/>
              </a:ext>
            </a:extLst>
          </p:cNvPr>
          <p:cNvSpPr>
            <a:spLocks noGrp="1"/>
          </p:cNvSpPr>
          <p:nvPr>
            <p:ph type="title"/>
          </p:nvPr>
        </p:nvSpPr>
        <p:spPr/>
        <p:txBody>
          <a:bodyPr/>
          <a:lstStyle/>
          <a:p>
            <a:r>
              <a:rPr lang="en-GB" dirty="0"/>
              <a:t>Play ‘Drop 10 counters’</a:t>
            </a:r>
          </a:p>
        </p:txBody>
      </p:sp>
      <p:sp>
        <p:nvSpPr>
          <p:cNvPr id="4" name="Speech Bubble: Rectangle with Corners Rounded 3">
            <a:extLst>
              <a:ext uri="{FF2B5EF4-FFF2-40B4-BE49-F238E27FC236}">
                <a16:creationId xmlns:a16="http://schemas.microsoft.com/office/drawing/2014/main" id="{AB86FBFE-29D1-E0E0-8268-2EEDBCA12AB1}"/>
              </a:ext>
            </a:extLst>
          </p:cNvPr>
          <p:cNvSpPr/>
          <p:nvPr/>
        </p:nvSpPr>
        <p:spPr>
          <a:xfrm>
            <a:off x="1636295" y="1211999"/>
            <a:ext cx="5220587" cy="1471695"/>
          </a:xfrm>
          <a:prstGeom prst="wedgeRoundRectCallout">
            <a:avLst>
              <a:gd name="adj1" fmla="val -48267"/>
              <a:gd name="adj2" fmla="val 8298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You will need 10 double-sided counters to play.</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5" name="Picture 4">
            <a:extLst>
              <a:ext uri="{FF2B5EF4-FFF2-40B4-BE49-F238E27FC236}">
                <a16:creationId xmlns:a16="http://schemas.microsoft.com/office/drawing/2014/main" id="{5633F7D9-FA65-2F48-3495-491FD0F230E6}"/>
              </a:ext>
            </a:extLst>
          </p:cNvPr>
          <p:cNvPicPr>
            <a:picLocks noChangeAspect="1"/>
          </p:cNvPicPr>
          <p:nvPr/>
        </p:nvPicPr>
        <p:blipFill rotWithShape="1">
          <a:blip r:embed="rId3">
            <a:extLst>
              <a:ext uri="{28A0092B-C50C-407E-A947-70E740481C1C}">
                <a14:useLocalDpi xmlns:a14="http://schemas.microsoft.com/office/drawing/2010/main" val="0"/>
              </a:ext>
            </a:extLst>
          </a:blip>
          <a:srcRect l="25137" t="39751" r="66970" b="40311"/>
          <a:stretch/>
        </p:blipFill>
        <p:spPr>
          <a:xfrm>
            <a:off x="0" y="2087197"/>
            <a:ext cx="2358777" cy="4271528"/>
          </a:xfrm>
          <a:prstGeom prst="rect">
            <a:avLst/>
          </a:prstGeom>
        </p:spPr>
      </p:pic>
      <p:sp>
        <p:nvSpPr>
          <p:cNvPr id="8" name="TextBox 7">
            <a:extLst>
              <a:ext uri="{FF2B5EF4-FFF2-40B4-BE49-F238E27FC236}">
                <a16:creationId xmlns:a16="http://schemas.microsoft.com/office/drawing/2014/main" id="{2238C59D-2BDD-120F-94C9-C16B9A14348F}"/>
              </a:ext>
            </a:extLst>
          </p:cNvPr>
          <p:cNvSpPr txBox="1"/>
          <p:nvPr/>
        </p:nvSpPr>
        <p:spPr>
          <a:xfrm>
            <a:off x="243191" y="6358725"/>
            <a:ext cx="20009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Week 4</a:t>
            </a:r>
          </a:p>
        </p:txBody>
      </p:sp>
      <p:sp>
        <p:nvSpPr>
          <p:cNvPr id="9" name="Oval 8">
            <a:extLst>
              <a:ext uri="{FF2B5EF4-FFF2-40B4-BE49-F238E27FC236}">
                <a16:creationId xmlns:a16="http://schemas.microsoft.com/office/drawing/2014/main" id="{AD78ACD0-9038-4548-48A9-4F44E3363587}"/>
              </a:ext>
            </a:extLst>
          </p:cNvPr>
          <p:cNvSpPr/>
          <p:nvPr/>
        </p:nvSpPr>
        <p:spPr>
          <a:xfrm>
            <a:off x="7159195" y="2556393"/>
            <a:ext cx="900000" cy="90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39B932D-9563-D998-C661-080555B03A46}"/>
              </a:ext>
            </a:extLst>
          </p:cNvPr>
          <p:cNvSpPr/>
          <p:nvPr/>
        </p:nvSpPr>
        <p:spPr>
          <a:xfrm>
            <a:off x="4665164" y="2817601"/>
            <a:ext cx="900000" cy="90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AA03DFD4-39EA-948C-D82F-611F7939BBF5}"/>
              </a:ext>
            </a:extLst>
          </p:cNvPr>
          <p:cNvSpPr/>
          <p:nvPr/>
        </p:nvSpPr>
        <p:spPr>
          <a:xfrm>
            <a:off x="4969605" y="4071209"/>
            <a:ext cx="900000" cy="90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A73A084-7C05-39DD-99E6-DCAEA1716404}"/>
              </a:ext>
            </a:extLst>
          </p:cNvPr>
          <p:cNvSpPr/>
          <p:nvPr/>
        </p:nvSpPr>
        <p:spPr>
          <a:xfrm>
            <a:off x="3339186" y="2883148"/>
            <a:ext cx="900000" cy="90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6DE4A81-4EDF-7FA3-0AFD-497F4318F576}"/>
              </a:ext>
            </a:extLst>
          </p:cNvPr>
          <p:cNvSpPr/>
          <p:nvPr/>
        </p:nvSpPr>
        <p:spPr>
          <a:xfrm>
            <a:off x="6259195" y="4150009"/>
            <a:ext cx="900000" cy="90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705EBD8-74C4-37D2-FD6E-99BFEE692E74}"/>
              </a:ext>
            </a:extLst>
          </p:cNvPr>
          <p:cNvSpPr/>
          <p:nvPr/>
        </p:nvSpPr>
        <p:spPr>
          <a:xfrm>
            <a:off x="8900913" y="3818366"/>
            <a:ext cx="900000" cy="90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FEFD594B-AAAE-25A2-2093-A6E10BF8E72E}"/>
              </a:ext>
            </a:extLst>
          </p:cNvPr>
          <p:cNvSpPr/>
          <p:nvPr/>
        </p:nvSpPr>
        <p:spPr>
          <a:xfrm>
            <a:off x="5867477" y="2979000"/>
            <a:ext cx="900000" cy="90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44DCDE1-29A1-4FC0-67D2-6D0731D00C01}"/>
              </a:ext>
            </a:extLst>
          </p:cNvPr>
          <p:cNvSpPr/>
          <p:nvPr/>
        </p:nvSpPr>
        <p:spPr>
          <a:xfrm>
            <a:off x="3532329" y="3952018"/>
            <a:ext cx="900000" cy="90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B58A530-4AB3-85CA-0306-166DEDD145E5}"/>
              </a:ext>
            </a:extLst>
          </p:cNvPr>
          <p:cNvSpPr/>
          <p:nvPr/>
        </p:nvSpPr>
        <p:spPr>
          <a:xfrm>
            <a:off x="7609195" y="3472424"/>
            <a:ext cx="900000" cy="90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72ABF567-45A4-337D-3887-C7D7B2A17D32}"/>
              </a:ext>
            </a:extLst>
          </p:cNvPr>
          <p:cNvSpPr/>
          <p:nvPr/>
        </p:nvSpPr>
        <p:spPr>
          <a:xfrm>
            <a:off x="7248600" y="4702360"/>
            <a:ext cx="900000" cy="900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7ECE94E2-0BF1-E117-4FE5-24CEFDEF6230}"/>
              </a:ext>
            </a:extLst>
          </p:cNvPr>
          <p:cNvSpPr/>
          <p:nvPr/>
        </p:nvSpPr>
        <p:spPr>
          <a:xfrm>
            <a:off x="1529456" y="1084698"/>
            <a:ext cx="5220587" cy="1471695"/>
          </a:xfrm>
          <a:prstGeom prst="wedgeRoundRectCallout">
            <a:avLst>
              <a:gd name="adj1" fmla="val -48267"/>
              <a:gd name="adj2" fmla="val 8298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How many of each colour? Are the parts odd or even?</a:t>
            </a:r>
            <a:endParaRPr kumimoji="0" lang="en-GB"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180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80">
                                          <p:stCondLst>
                                            <p:cond delay="0"/>
                                          </p:stCondLst>
                                        </p:cTn>
                                        <p:tgtEl>
                                          <p:spTgt spid="11"/>
                                        </p:tgtEl>
                                      </p:cBhvr>
                                    </p:animEffect>
                                    <p:anim calcmode="lin" valueType="num">
                                      <p:cBhvr>
                                        <p:cTn id="4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0" dur="26">
                                          <p:stCondLst>
                                            <p:cond delay="650"/>
                                          </p:stCondLst>
                                        </p:cTn>
                                        <p:tgtEl>
                                          <p:spTgt spid="11"/>
                                        </p:tgtEl>
                                      </p:cBhvr>
                                      <p:to x="100000" y="60000"/>
                                    </p:animScale>
                                    <p:animScale>
                                      <p:cBhvr>
                                        <p:cTn id="51" dur="166" decel="50000">
                                          <p:stCondLst>
                                            <p:cond delay="67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down)">
                                      <p:cBhvr>
                                        <p:cTn id="76" dur="580">
                                          <p:stCondLst>
                                            <p:cond delay="0"/>
                                          </p:stCondLst>
                                        </p:cTn>
                                        <p:tgtEl>
                                          <p:spTgt spid="13"/>
                                        </p:tgtEl>
                                      </p:cBhvr>
                                    </p:animEffect>
                                    <p:anim calcmode="lin" valueType="num">
                                      <p:cBhvr>
                                        <p:cTn id="7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2" dur="26">
                                          <p:stCondLst>
                                            <p:cond delay="650"/>
                                          </p:stCondLst>
                                        </p:cTn>
                                        <p:tgtEl>
                                          <p:spTgt spid="13"/>
                                        </p:tgtEl>
                                      </p:cBhvr>
                                      <p:to x="100000" y="60000"/>
                                    </p:animScale>
                                    <p:animScale>
                                      <p:cBhvr>
                                        <p:cTn id="83" dur="166" decel="50000">
                                          <p:stCondLst>
                                            <p:cond delay="676"/>
                                          </p:stCondLst>
                                        </p:cTn>
                                        <p:tgtEl>
                                          <p:spTgt spid="13"/>
                                        </p:tgtEl>
                                      </p:cBhvr>
                                      <p:to x="100000" y="100000"/>
                                    </p:animScale>
                                    <p:animScale>
                                      <p:cBhvr>
                                        <p:cTn id="84" dur="26">
                                          <p:stCondLst>
                                            <p:cond delay="1312"/>
                                          </p:stCondLst>
                                        </p:cTn>
                                        <p:tgtEl>
                                          <p:spTgt spid="13"/>
                                        </p:tgtEl>
                                      </p:cBhvr>
                                      <p:to x="100000" y="80000"/>
                                    </p:animScale>
                                    <p:animScale>
                                      <p:cBhvr>
                                        <p:cTn id="85" dur="166" decel="50000">
                                          <p:stCondLst>
                                            <p:cond delay="1338"/>
                                          </p:stCondLst>
                                        </p:cTn>
                                        <p:tgtEl>
                                          <p:spTgt spid="13"/>
                                        </p:tgtEl>
                                      </p:cBhvr>
                                      <p:to x="100000" y="100000"/>
                                    </p:animScale>
                                    <p:animScale>
                                      <p:cBhvr>
                                        <p:cTn id="86" dur="26">
                                          <p:stCondLst>
                                            <p:cond delay="1642"/>
                                          </p:stCondLst>
                                        </p:cTn>
                                        <p:tgtEl>
                                          <p:spTgt spid="13"/>
                                        </p:tgtEl>
                                      </p:cBhvr>
                                      <p:to x="100000" y="90000"/>
                                    </p:animScale>
                                    <p:animScale>
                                      <p:cBhvr>
                                        <p:cTn id="87" dur="166" decel="50000">
                                          <p:stCondLst>
                                            <p:cond delay="1668"/>
                                          </p:stCondLst>
                                        </p:cTn>
                                        <p:tgtEl>
                                          <p:spTgt spid="13"/>
                                        </p:tgtEl>
                                      </p:cBhvr>
                                      <p:to x="100000" y="100000"/>
                                    </p:animScale>
                                    <p:animScale>
                                      <p:cBhvr>
                                        <p:cTn id="88" dur="26">
                                          <p:stCondLst>
                                            <p:cond delay="1808"/>
                                          </p:stCondLst>
                                        </p:cTn>
                                        <p:tgtEl>
                                          <p:spTgt spid="13"/>
                                        </p:tgtEl>
                                      </p:cBhvr>
                                      <p:to x="100000" y="95000"/>
                                    </p:animScale>
                                    <p:animScale>
                                      <p:cBhvr>
                                        <p:cTn id="89" dur="166" decel="50000">
                                          <p:stCondLst>
                                            <p:cond delay="1834"/>
                                          </p:stCondLst>
                                        </p:cTn>
                                        <p:tgtEl>
                                          <p:spTgt spid="13"/>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wipe(down)">
                                      <p:cBhvr>
                                        <p:cTn id="108" dur="580">
                                          <p:stCondLst>
                                            <p:cond delay="0"/>
                                          </p:stCondLst>
                                        </p:cTn>
                                        <p:tgtEl>
                                          <p:spTgt spid="15"/>
                                        </p:tgtEl>
                                      </p:cBhvr>
                                    </p:animEffect>
                                    <p:anim calcmode="lin" valueType="num">
                                      <p:cBhvr>
                                        <p:cTn id="109"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4" dur="26">
                                          <p:stCondLst>
                                            <p:cond delay="650"/>
                                          </p:stCondLst>
                                        </p:cTn>
                                        <p:tgtEl>
                                          <p:spTgt spid="15"/>
                                        </p:tgtEl>
                                      </p:cBhvr>
                                      <p:to x="100000" y="60000"/>
                                    </p:animScale>
                                    <p:animScale>
                                      <p:cBhvr>
                                        <p:cTn id="115" dur="166" decel="50000">
                                          <p:stCondLst>
                                            <p:cond delay="676"/>
                                          </p:stCondLst>
                                        </p:cTn>
                                        <p:tgtEl>
                                          <p:spTgt spid="15"/>
                                        </p:tgtEl>
                                      </p:cBhvr>
                                      <p:to x="100000" y="100000"/>
                                    </p:animScale>
                                    <p:animScale>
                                      <p:cBhvr>
                                        <p:cTn id="116" dur="26">
                                          <p:stCondLst>
                                            <p:cond delay="1312"/>
                                          </p:stCondLst>
                                        </p:cTn>
                                        <p:tgtEl>
                                          <p:spTgt spid="15"/>
                                        </p:tgtEl>
                                      </p:cBhvr>
                                      <p:to x="100000" y="80000"/>
                                    </p:animScale>
                                    <p:animScale>
                                      <p:cBhvr>
                                        <p:cTn id="117" dur="166" decel="50000">
                                          <p:stCondLst>
                                            <p:cond delay="1338"/>
                                          </p:stCondLst>
                                        </p:cTn>
                                        <p:tgtEl>
                                          <p:spTgt spid="15"/>
                                        </p:tgtEl>
                                      </p:cBhvr>
                                      <p:to x="100000" y="100000"/>
                                    </p:animScale>
                                    <p:animScale>
                                      <p:cBhvr>
                                        <p:cTn id="118" dur="26">
                                          <p:stCondLst>
                                            <p:cond delay="1642"/>
                                          </p:stCondLst>
                                        </p:cTn>
                                        <p:tgtEl>
                                          <p:spTgt spid="15"/>
                                        </p:tgtEl>
                                      </p:cBhvr>
                                      <p:to x="100000" y="90000"/>
                                    </p:animScale>
                                    <p:animScale>
                                      <p:cBhvr>
                                        <p:cTn id="119" dur="166" decel="50000">
                                          <p:stCondLst>
                                            <p:cond delay="1668"/>
                                          </p:stCondLst>
                                        </p:cTn>
                                        <p:tgtEl>
                                          <p:spTgt spid="15"/>
                                        </p:tgtEl>
                                      </p:cBhvr>
                                      <p:to x="100000" y="100000"/>
                                    </p:animScale>
                                    <p:animScale>
                                      <p:cBhvr>
                                        <p:cTn id="120" dur="26">
                                          <p:stCondLst>
                                            <p:cond delay="1808"/>
                                          </p:stCondLst>
                                        </p:cTn>
                                        <p:tgtEl>
                                          <p:spTgt spid="15"/>
                                        </p:tgtEl>
                                      </p:cBhvr>
                                      <p:to x="100000" y="95000"/>
                                    </p:animScale>
                                    <p:animScale>
                                      <p:cBhvr>
                                        <p:cTn id="121" dur="166" decel="50000">
                                          <p:stCondLst>
                                            <p:cond delay="1834"/>
                                          </p:stCondLst>
                                        </p:cTn>
                                        <p:tgtEl>
                                          <p:spTgt spid="15"/>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wipe(down)">
                                      <p:cBhvr>
                                        <p:cTn id="124" dur="580">
                                          <p:stCondLst>
                                            <p:cond delay="0"/>
                                          </p:stCondLst>
                                        </p:cTn>
                                        <p:tgtEl>
                                          <p:spTgt spid="16"/>
                                        </p:tgtEl>
                                      </p:cBhvr>
                                    </p:animEffect>
                                    <p:anim calcmode="lin" valueType="num">
                                      <p:cBhvr>
                                        <p:cTn id="1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0" dur="26">
                                          <p:stCondLst>
                                            <p:cond delay="650"/>
                                          </p:stCondLst>
                                        </p:cTn>
                                        <p:tgtEl>
                                          <p:spTgt spid="16"/>
                                        </p:tgtEl>
                                      </p:cBhvr>
                                      <p:to x="100000" y="60000"/>
                                    </p:animScale>
                                    <p:animScale>
                                      <p:cBhvr>
                                        <p:cTn id="131" dur="166" decel="50000">
                                          <p:stCondLst>
                                            <p:cond delay="676"/>
                                          </p:stCondLst>
                                        </p:cTn>
                                        <p:tgtEl>
                                          <p:spTgt spid="16"/>
                                        </p:tgtEl>
                                      </p:cBhvr>
                                      <p:to x="100000" y="100000"/>
                                    </p:animScale>
                                    <p:animScale>
                                      <p:cBhvr>
                                        <p:cTn id="132" dur="26">
                                          <p:stCondLst>
                                            <p:cond delay="1312"/>
                                          </p:stCondLst>
                                        </p:cTn>
                                        <p:tgtEl>
                                          <p:spTgt spid="16"/>
                                        </p:tgtEl>
                                      </p:cBhvr>
                                      <p:to x="100000" y="80000"/>
                                    </p:animScale>
                                    <p:animScale>
                                      <p:cBhvr>
                                        <p:cTn id="133" dur="166" decel="50000">
                                          <p:stCondLst>
                                            <p:cond delay="1338"/>
                                          </p:stCondLst>
                                        </p:cTn>
                                        <p:tgtEl>
                                          <p:spTgt spid="16"/>
                                        </p:tgtEl>
                                      </p:cBhvr>
                                      <p:to x="100000" y="100000"/>
                                    </p:animScale>
                                    <p:animScale>
                                      <p:cBhvr>
                                        <p:cTn id="134" dur="26">
                                          <p:stCondLst>
                                            <p:cond delay="1642"/>
                                          </p:stCondLst>
                                        </p:cTn>
                                        <p:tgtEl>
                                          <p:spTgt spid="16"/>
                                        </p:tgtEl>
                                      </p:cBhvr>
                                      <p:to x="100000" y="90000"/>
                                    </p:animScale>
                                    <p:animScale>
                                      <p:cBhvr>
                                        <p:cTn id="135" dur="166" decel="50000">
                                          <p:stCondLst>
                                            <p:cond delay="1668"/>
                                          </p:stCondLst>
                                        </p:cTn>
                                        <p:tgtEl>
                                          <p:spTgt spid="16"/>
                                        </p:tgtEl>
                                      </p:cBhvr>
                                      <p:to x="100000" y="100000"/>
                                    </p:animScale>
                                    <p:animScale>
                                      <p:cBhvr>
                                        <p:cTn id="136" dur="26">
                                          <p:stCondLst>
                                            <p:cond delay="1808"/>
                                          </p:stCondLst>
                                        </p:cTn>
                                        <p:tgtEl>
                                          <p:spTgt spid="16"/>
                                        </p:tgtEl>
                                      </p:cBhvr>
                                      <p:to x="100000" y="95000"/>
                                    </p:animScale>
                                    <p:animScale>
                                      <p:cBhvr>
                                        <p:cTn id="137" dur="166" decel="50000">
                                          <p:stCondLst>
                                            <p:cond delay="1834"/>
                                          </p:stCondLst>
                                        </p:cTn>
                                        <p:tgtEl>
                                          <p:spTgt spid="16"/>
                                        </p:tgtEl>
                                      </p:cBhvr>
                                      <p:to x="100000" y="100000"/>
                                    </p:animScale>
                                  </p:childTnLst>
                                </p:cTn>
                              </p:par>
                              <p:par>
                                <p:cTn id="138" presetID="26" presetClass="entr" presetSubtype="0" fill="hold" grpId="0" nodeType="with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wipe(down)">
                                      <p:cBhvr>
                                        <p:cTn id="140" dur="580">
                                          <p:stCondLst>
                                            <p:cond delay="0"/>
                                          </p:stCondLst>
                                        </p:cTn>
                                        <p:tgtEl>
                                          <p:spTgt spid="17"/>
                                        </p:tgtEl>
                                      </p:cBhvr>
                                    </p:animEffect>
                                    <p:anim calcmode="lin" valueType="num">
                                      <p:cBhvr>
                                        <p:cTn id="14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46" dur="26">
                                          <p:stCondLst>
                                            <p:cond delay="650"/>
                                          </p:stCondLst>
                                        </p:cTn>
                                        <p:tgtEl>
                                          <p:spTgt spid="17"/>
                                        </p:tgtEl>
                                      </p:cBhvr>
                                      <p:to x="100000" y="60000"/>
                                    </p:animScale>
                                    <p:animScale>
                                      <p:cBhvr>
                                        <p:cTn id="147" dur="166" decel="50000">
                                          <p:stCondLst>
                                            <p:cond delay="676"/>
                                          </p:stCondLst>
                                        </p:cTn>
                                        <p:tgtEl>
                                          <p:spTgt spid="17"/>
                                        </p:tgtEl>
                                      </p:cBhvr>
                                      <p:to x="100000" y="100000"/>
                                    </p:animScale>
                                    <p:animScale>
                                      <p:cBhvr>
                                        <p:cTn id="148" dur="26">
                                          <p:stCondLst>
                                            <p:cond delay="1312"/>
                                          </p:stCondLst>
                                        </p:cTn>
                                        <p:tgtEl>
                                          <p:spTgt spid="17"/>
                                        </p:tgtEl>
                                      </p:cBhvr>
                                      <p:to x="100000" y="80000"/>
                                    </p:animScale>
                                    <p:animScale>
                                      <p:cBhvr>
                                        <p:cTn id="149" dur="166" decel="50000">
                                          <p:stCondLst>
                                            <p:cond delay="1338"/>
                                          </p:stCondLst>
                                        </p:cTn>
                                        <p:tgtEl>
                                          <p:spTgt spid="17"/>
                                        </p:tgtEl>
                                      </p:cBhvr>
                                      <p:to x="100000" y="100000"/>
                                    </p:animScale>
                                    <p:animScale>
                                      <p:cBhvr>
                                        <p:cTn id="150" dur="26">
                                          <p:stCondLst>
                                            <p:cond delay="1642"/>
                                          </p:stCondLst>
                                        </p:cTn>
                                        <p:tgtEl>
                                          <p:spTgt spid="17"/>
                                        </p:tgtEl>
                                      </p:cBhvr>
                                      <p:to x="100000" y="90000"/>
                                    </p:animScale>
                                    <p:animScale>
                                      <p:cBhvr>
                                        <p:cTn id="151" dur="166" decel="50000">
                                          <p:stCondLst>
                                            <p:cond delay="1668"/>
                                          </p:stCondLst>
                                        </p:cTn>
                                        <p:tgtEl>
                                          <p:spTgt spid="17"/>
                                        </p:tgtEl>
                                      </p:cBhvr>
                                      <p:to x="100000" y="100000"/>
                                    </p:animScale>
                                    <p:animScale>
                                      <p:cBhvr>
                                        <p:cTn id="152" dur="26">
                                          <p:stCondLst>
                                            <p:cond delay="1808"/>
                                          </p:stCondLst>
                                        </p:cTn>
                                        <p:tgtEl>
                                          <p:spTgt spid="17"/>
                                        </p:tgtEl>
                                      </p:cBhvr>
                                      <p:to x="100000" y="95000"/>
                                    </p:animScale>
                                    <p:animScale>
                                      <p:cBhvr>
                                        <p:cTn id="153" dur="166" decel="50000">
                                          <p:stCondLst>
                                            <p:cond delay="1834"/>
                                          </p:stCondLst>
                                        </p:cTn>
                                        <p:tgtEl>
                                          <p:spTgt spid="17"/>
                                        </p:tgtEl>
                                      </p:cBhvr>
                                      <p:to x="100000" y="100000"/>
                                    </p:animScale>
                                  </p:childTnLst>
                                </p:cTn>
                              </p:par>
                              <p:par>
                                <p:cTn id="154" presetID="26" presetClass="entr" presetSubtype="0" fill="hold" grpId="0" nodeType="withEffect">
                                  <p:stCondLst>
                                    <p:cond delay="0"/>
                                  </p:stCondLst>
                                  <p:childTnLst>
                                    <p:set>
                                      <p:cBhvr>
                                        <p:cTn id="155" dur="1" fill="hold">
                                          <p:stCondLst>
                                            <p:cond delay="0"/>
                                          </p:stCondLst>
                                        </p:cTn>
                                        <p:tgtEl>
                                          <p:spTgt spid="18"/>
                                        </p:tgtEl>
                                        <p:attrNameLst>
                                          <p:attrName>style.visibility</p:attrName>
                                        </p:attrNameLst>
                                      </p:cBhvr>
                                      <p:to>
                                        <p:strVal val="visible"/>
                                      </p:to>
                                    </p:set>
                                    <p:animEffect transition="in" filter="wipe(down)">
                                      <p:cBhvr>
                                        <p:cTn id="156" dur="580">
                                          <p:stCondLst>
                                            <p:cond delay="0"/>
                                          </p:stCondLst>
                                        </p:cTn>
                                        <p:tgtEl>
                                          <p:spTgt spid="18"/>
                                        </p:tgtEl>
                                      </p:cBhvr>
                                    </p:animEffect>
                                    <p:anim calcmode="lin" valueType="num">
                                      <p:cBhvr>
                                        <p:cTn id="15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2" dur="26">
                                          <p:stCondLst>
                                            <p:cond delay="650"/>
                                          </p:stCondLst>
                                        </p:cTn>
                                        <p:tgtEl>
                                          <p:spTgt spid="18"/>
                                        </p:tgtEl>
                                      </p:cBhvr>
                                      <p:to x="100000" y="60000"/>
                                    </p:animScale>
                                    <p:animScale>
                                      <p:cBhvr>
                                        <p:cTn id="163" dur="166" decel="50000">
                                          <p:stCondLst>
                                            <p:cond delay="676"/>
                                          </p:stCondLst>
                                        </p:cTn>
                                        <p:tgtEl>
                                          <p:spTgt spid="18"/>
                                        </p:tgtEl>
                                      </p:cBhvr>
                                      <p:to x="100000" y="100000"/>
                                    </p:animScale>
                                    <p:animScale>
                                      <p:cBhvr>
                                        <p:cTn id="164" dur="26">
                                          <p:stCondLst>
                                            <p:cond delay="1312"/>
                                          </p:stCondLst>
                                        </p:cTn>
                                        <p:tgtEl>
                                          <p:spTgt spid="18"/>
                                        </p:tgtEl>
                                      </p:cBhvr>
                                      <p:to x="100000" y="80000"/>
                                    </p:animScale>
                                    <p:animScale>
                                      <p:cBhvr>
                                        <p:cTn id="165" dur="166" decel="50000">
                                          <p:stCondLst>
                                            <p:cond delay="1338"/>
                                          </p:stCondLst>
                                        </p:cTn>
                                        <p:tgtEl>
                                          <p:spTgt spid="18"/>
                                        </p:tgtEl>
                                      </p:cBhvr>
                                      <p:to x="100000" y="100000"/>
                                    </p:animScale>
                                    <p:animScale>
                                      <p:cBhvr>
                                        <p:cTn id="166" dur="26">
                                          <p:stCondLst>
                                            <p:cond delay="1642"/>
                                          </p:stCondLst>
                                        </p:cTn>
                                        <p:tgtEl>
                                          <p:spTgt spid="18"/>
                                        </p:tgtEl>
                                      </p:cBhvr>
                                      <p:to x="100000" y="90000"/>
                                    </p:animScale>
                                    <p:animScale>
                                      <p:cBhvr>
                                        <p:cTn id="167" dur="166" decel="50000">
                                          <p:stCondLst>
                                            <p:cond delay="1668"/>
                                          </p:stCondLst>
                                        </p:cTn>
                                        <p:tgtEl>
                                          <p:spTgt spid="18"/>
                                        </p:tgtEl>
                                      </p:cBhvr>
                                      <p:to x="100000" y="100000"/>
                                    </p:animScale>
                                    <p:animScale>
                                      <p:cBhvr>
                                        <p:cTn id="168" dur="26">
                                          <p:stCondLst>
                                            <p:cond delay="1808"/>
                                          </p:stCondLst>
                                        </p:cTn>
                                        <p:tgtEl>
                                          <p:spTgt spid="18"/>
                                        </p:tgtEl>
                                      </p:cBhvr>
                                      <p:to x="100000" y="95000"/>
                                    </p:animScale>
                                    <p:animScale>
                                      <p:cBhvr>
                                        <p:cTn id="169" dur="166" decel="50000">
                                          <p:stCondLst>
                                            <p:cond delay="1834"/>
                                          </p:stCondLst>
                                        </p:cTn>
                                        <p:tgtEl>
                                          <p:spTgt spid="18"/>
                                        </p:tgtEl>
                                      </p:cBhvr>
                                      <p:to x="100000" y="100000"/>
                                    </p:animScale>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19"/>
                                        </p:tgtEl>
                                        <p:attrNameLst>
                                          <p:attrName>style.visibility</p:attrName>
                                        </p:attrNameLst>
                                      </p:cBhvr>
                                      <p:to>
                                        <p:strVal val="visible"/>
                                      </p:to>
                                    </p:set>
                                    <p:animEffect transition="in" filter="fade">
                                      <p:cBhvr>
                                        <p:cTn id="17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4E5B8562-C4D9-8DE4-079A-0AB0A87289CE}"/>
              </a:ext>
            </a:extLst>
          </p:cNvPr>
          <p:cNvGraphicFramePr>
            <a:graphicFrameLocks noGrp="1"/>
          </p:cNvGraphicFramePr>
          <p:nvPr>
            <p:extLst>
              <p:ext uri="{D42A27DB-BD31-4B8C-83A1-F6EECF244321}">
                <p14:modId xmlns:p14="http://schemas.microsoft.com/office/powerpoint/2010/main" val="2599415384"/>
              </p:ext>
            </p:extLst>
          </p:nvPr>
        </p:nvGraphicFramePr>
        <p:xfrm>
          <a:off x="1035995" y="703005"/>
          <a:ext cx="2597980" cy="5470332"/>
        </p:xfrm>
        <a:graphic>
          <a:graphicData uri="http://schemas.openxmlformats.org/drawingml/2006/table">
            <a:tbl>
              <a:tblPr firstRow="1" bandRow="1">
                <a:tableStyleId>{5C22544A-7EE6-4342-B048-85BDC9FD1C3A}</a:tableStyleId>
              </a:tblPr>
              <a:tblGrid>
                <a:gridCol w="2597980">
                  <a:extLst>
                    <a:ext uri="{9D8B030D-6E8A-4147-A177-3AD203B41FA5}">
                      <a16:colId xmlns:a16="http://schemas.microsoft.com/office/drawing/2014/main" val="558266088"/>
                    </a:ext>
                  </a:extLst>
                </a:gridCol>
              </a:tblGrid>
              <a:tr h="911722">
                <a:tc>
                  <a:txBody>
                    <a:bodyPr/>
                    <a:lstStyle/>
                    <a:p>
                      <a:endParaRPr lang="en-GB" dirty="0"/>
                    </a:p>
                  </a:txBody>
                  <a:tcPr>
                    <a:solidFill>
                      <a:srgbClr val="8AB9B9"/>
                    </a:solidFill>
                  </a:tcPr>
                </a:tc>
                <a:extLst>
                  <a:ext uri="{0D108BD9-81ED-4DB2-BD59-A6C34878D82A}">
                    <a16:rowId xmlns:a16="http://schemas.microsoft.com/office/drawing/2014/main" val="1211446958"/>
                  </a:ext>
                </a:extLst>
              </a:tr>
              <a:tr h="911722">
                <a:tc>
                  <a:txBody>
                    <a:bodyPr/>
                    <a:lstStyle/>
                    <a:p>
                      <a:endParaRPr lang="en-GB" dirty="0"/>
                    </a:p>
                  </a:txBody>
                  <a:tcPr>
                    <a:solidFill>
                      <a:srgbClr val="8AB9B9"/>
                    </a:solidFill>
                  </a:tcPr>
                </a:tc>
                <a:extLst>
                  <a:ext uri="{0D108BD9-81ED-4DB2-BD59-A6C34878D82A}">
                    <a16:rowId xmlns:a16="http://schemas.microsoft.com/office/drawing/2014/main" val="347859859"/>
                  </a:ext>
                </a:extLst>
              </a:tr>
              <a:tr h="911722">
                <a:tc>
                  <a:txBody>
                    <a:bodyPr/>
                    <a:lstStyle/>
                    <a:p>
                      <a:endParaRPr lang="en-GB" dirty="0"/>
                    </a:p>
                  </a:txBody>
                  <a:tcPr>
                    <a:solidFill>
                      <a:srgbClr val="8AB9B9"/>
                    </a:solidFill>
                  </a:tcPr>
                </a:tc>
                <a:extLst>
                  <a:ext uri="{0D108BD9-81ED-4DB2-BD59-A6C34878D82A}">
                    <a16:rowId xmlns:a16="http://schemas.microsoft.com/office/drawing/2014/main" val="2380539505"/>
                  </a:ext>
                </a:extLst>
              </a:tr>
              <a:tr h="911722">
                <a:tc>
                  <a:txBody>
                    <a:bodyPr/>
                    <a:lstStyle/>
                    <a:p>
                      <a:endParaRPr lang="en-GB"/>
                    </a:p>
                  </a:txBody>
                  <a:tcPr>
                    <a:solidFill>
                      <a:srgbClr val="8AB9B9"/>
                    </a:solidFill>
                  </a:tcPr>
                </a:tc>
                <a:extLst>
                  <a:ext uri="{0D108BD9-81ED-4DB2-BD59-A6C34878D82A}">
                    <a16:rowId xmlns:a16="http://schemas.microsoft.com/office/drawing/2014/main" val="4137914871"/>
                  </a:ext>
                </a:extLst>
              </a:tr>
              <a:tr h="911722">
                <a:tc>
                  <a:txBody>
                    <a:bodyPr/>
                    <a:lstStyle/>
                    <a:p>
                      <a:endParaRPr lang="en-GB"/>
                    </a:p>
                  </a:txBody>
                  <a:tcPr>
                    <a:solidFill>
                      <a:srgbClr val="8AB9B9"/>
                    </a:solidFill>
                  </a:tcPr>
                </a:tc>
                <a:extLst>
                  <a:ext uri="{0D108BD9-81ED-4DB2-BD59-A6C34878D82A}">
                    <a16:rowId xmlns:a16="http://schemas.microsoft.com/office/drawing/2014/main" val="240865063"/>
                  </a:ext>
                </a:extLst>
              </a:tr>
              <a:tr h="911722">
                <a:tc>
                  <a:txBody>
                    <a:bodyPr/>
                    <a:lstStyle/>
                    <a:p>
                      <a:endParaRPr lang="en-GB" dirty="0"/>
                    </a:p>
                  </a:txBody>
                  <a:tcPr>
                    <a:solidFill>
                      <a:srgbClr val="8AB9B9"/>
                    </a:solidFill>
                  </a:tcPr>
                </a:tc>
                <a:extLst>
                  <a:ext uri="{0D108BD9-81ED-4DB2-BD59-A6C34878D82A}">
                    <a16:rowId xmlns:a16="http://schemas.microsoft.com/office/drawing/2014/main" val="3512484002"/>
                  </a:ext>
                </a:extLst>
              </a:tr>
            </a:tbl>
          </a:graphicData>
        </a:graphic>
      </p:graphicFrame>
      <p:sp>
        <p:nvSpPr>
          <p:cNvPr id="4" name="Speech Bubble: Rectangle with Corners Rounded 3">
            <a:extLst>
              <a:ext uri="{FF2B5EF4-FFF2-40B4-BE49-F238E27FC236}">
                <a16:creationId xmlns:a16="http://schemas.microsoft.com/office/drawing/2014/main" id="{F8795EFD-1A42-4933-8FE9-80D17D0D2B7C}"/>
              </a:ext>
            </a:extLst>
          </p:cNvPr>
          <p:cNvSpPr/>
          <p:nvPr/>
        </p:nvSpPr>
        <p:spPr>
          <a:xfrm>
            <a:off x="7160571" y="553059"/>
            <a:ext cx="4661357" cy="1519578"/>
          </a:xfrm>
          <a:prstGeom prst="wedgeRoundRectCallout">
            <a:avLst>
              <a:gd name="adj1" fmla="val -14845"/>
              <a:gd name="adj2" fmla="val 93144"/>
              <a:gd name="adj3" fmla="val 16667"/>
            </a:avLst>
          </a:prstGeom>
          <a:solidFill>
            <a:srgbClr val="8AB9B9"/>
          </a:solid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Can you see if 7 can be made of odd or</a:t>
            </a:r>
            <a:r>
              <a:rPr kumimoji="0" lang="en-US" sz="2800" b="1" i="0" u="none" strike="noStrike" kern="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 </a:t>
            </a:r>
            <a:r>
              <a:rPr kumimoji="0" lang="en-US" sz="2800" i="0" u="none" strike="noStrike" kern="0" cap="none" spc="0" normalizeH="0" baseline="0" noProof="0" dirty="0">
                <a:ln>
                  <a:noFill/>
                </a:ln>
                <a:solidFill>
                  <a:srgbClr val="FF0000"/>
                </a:solidFill>
                <a:effectLst/>
                <a:uLnTx/>
                <a:uFillTx/>
                <a:latin typeface="Century Gothic" panose="020B0502020202020204" pitchFamily="34" charset="0"/>
                <a:ea typeface="+mn-ea"/>
                <a:cs typeface="+mn-cs"/>
              </a:rPr>
              <a:t>even</a:t>
            </a:r>
            <a:r>
              <a:rPr kumimoji="0" lang="en-US" sz="2800" b="1" i="0" u="none" strike="noStrike" kern="0" cap="none" spc="0" normalizeH="0" baseline="0" noProof="0" dirty="0">
                <a:ln>
                  <a:noFill/>
                </a:ln>
                <a:solidFill>
                  <a:srgbClr val="FF0000"/>
                </a:solidFill>
                <a:effectLst/>
                <a:uLnTx/>
                <a:uFillTx/>
                <a:latin typeface="Century Gothic" panose="020B0502020202020204" pitchFamily="34" charset="0"/>
                <a:ea typeface="+mn-ea"/>
                <a:cs typeface="+mn-cs"/>
              </a:rPr>
              <a:t> </a:t>
            </a:r>
            <a:r>
              <a:rPr lang="en-US" sz="2800" kern="0" dirty="0">
                <a:solidFill>
                  <a:schemeClr val="tx1">
                    <a:lumMod val="65000"/>
                    <a:lumOff val="35000"/>
                  </a:schemeClr>
                </a:solidFill>
                <a:latin typeface="Century Gothic" panose="020B0502020202020204" pitchFamily="34" charset="0"/>
              </a:rPr>
              <a:t>part</a:t>
            </a:r>
            <a:r>
              <a:rPr kumimoji="0" lang="en-US" sz="2800" b="0" i="0" u="none" strike="noStrike" kern="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s?</a:t>
            </a:r>
          </a:p>
        </p:txBody>
      </p:sp>
      <p:sp>
        <p:nvSpPr>
          <p:cNvPr id="2" name="TextBox 1">
            <a:extLst>
              <a:ext uri="{FF2B5EF4-FFF2-40B4-BE49-F238E27FC236}">
                <a16:creationId xmlns:a16="http://schemas.microsoft.com/office/drawing/2014/main" id="{23D54389-7CD7-4576-BFE6-27F82F972367}"/>
              </a:ext>
            </a:extLst>
          </p:cNvPr>
          <p:cNvSpPr txBox="1"/>
          <p:nvPr/>
        </p:nvSpPr>
        <p:spPr>
          <a:xfrm>
            <a:off x="1394459" y="742777"/>
            <a:ext cx="22541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noProof="0" dirty="0">
                <a:solidFill>
                  <a:srgbClr val="FF0000"/>
                </a:solidFill>
                <a:latin typeface="Century Gothic" panose="020B0502020202020204" pitchFamily="34" charset="0"/>
              </a:rPr>
              <a:t>6</a:t>
            </a:r>
            <a:r>
              <a:rPr kumimoji="0" lang="en-GB" sz="4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 + 1</a:t>
            </a:r>
          </a:p>
        </p:txBody>
      </p:sp>
      <p:sp>
        <p:nvSpPr>
          <p:cNvPr id="26" name="TextBox 25">
            <a:extLst>
              <a:ext uri="{FF2B5EF4-FFF2-40B4-BE49-F238E27FC236}">
                <a16:creationId xmlns:a16="http://schemas.microsoft.com/office/drawing/2014/main" id="{C7B304D4-9322-4EEE-BAE1-E9CFDC991E7A}"/>
              </a:ext>
            </a:extLst>
          </p:cNvPr>
          <p:cNvSpPr txBox="1"/>
          <p:nvPr/>
        </p:nvSpPr>
        <p:spPr>
          <a:xfrm>
            <a:off x="1399738" y="1657139"/>
            <a:ext cx="22541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noProof="0" dirty="0">
                <a:solidFill>
                  <a:srgbClr val="585858"/>
                </a:solidFill>
                <a:latin typeface="Century Gothic" panose="020B0502020202020204" pitchFamily="34" charset="0"/>
              </a:rPr>
              <a:t>5</a:t>
            </a:r>
            <a:r>
              <a:rPr kumimoji="0" lang="en-GB" sz="4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 + </a:t>
            </a:r>
            <a:r>
              <a:rPr kumimoji="0" lang="en-GB" sz="48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2</a:t>
            </a:r>
          </a:p>
        </p:txBody>
      </p:sp>
      <p:sp>
        <p:nvSpPr>
          <p:cNvPr id="27" name="TextBox 26">
            <a:extLst>
              <a:ext uri="{FF2B5EF4-FFF2-40B4-BE49-F238E27FC236}">
                <a16:creationId xmlns:a16="http://schemas.microsoft.com/office/drawing/2014/main" id="{8894AFCB-959D-4DD9-8E94-A879C2DA9AFF}"/>
              </a:ext>
            </a:extLst>
          </p:cNvPr>
          <p:cNvSpPr txBox="1"/>
          <p:nvPr/>
        </p:nvSpPr>
        <p:spPr>
          <a:xfrm>
            <a:off x="1379872" y="2621664"/>
            <a:ext cx="22541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solidFill>
                  <a:srgbClr val="FF0000"/>
                </a:solidFill>
                <a:latin typeface="Century Gothic" panose="020B0502020202020204" pitchFamily="34" charset="0"/>
              </a:rPr>
              <a:t>4</a:t>
            </a:r>
            <a:r>
              <a:rPr kumimoji="0" lang="en-GB" sz="4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 + 3</a:t>
            </a:r>
          </a:p>
        </p:txBody>
      </p:sp>
      <p:sp>
        <p:nvSpPr>
          <p:cNvPr id="28" name="TextBox 27">
            <a:extLst>
              <a:ext uri="{FF2B5EF4-FFF2-40B4-BE49-F238E27FC236}">
                <a16:creationId xmlns:a16="http://schemas.microsoft.com/office/drawing/2014/main" id="{87D8C051-CA87-4071-ABFA-2DDB3816D6CD}"/>
              </a:ext>
            </a:extLst>
          </p:cNvPr>
          <p:cNvSpPr txBox="1"/>
          <p:nvPr/>
        </p:nvSpPr>
        <p:spPr>
          <a:xfrm>
            <a:off x="1379872" y="3499263"/>
            <a:ext cx="22541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solidFill>
                  <a:srgbClr val="585858"/>
                </a:solidFill>
                <a:latin typeface="Century Gothic" panose="020B0502020202020204" pitchFamily="34" charset="0"/>
              </a:rPr>
              <a:t>3</a:t>
            </a:r>
            <a:r>
              <a:rPr kumimoji="0" lang="en-GB" sz="4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 + </a:t>
            </a:r>
            <a:r>
              <a:rPr kumimoji="0" lang="en-GB" sz="48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4</a:t>
            </a:r>
          </a:p>
        </p:txBody>
      </p:sp>
      <p:sp>
        <p:nvSpPr>
          <p:cNvPr id="29" name="TextBox 28">
            <a:extLst>
              <a:ext uri="{FF2B5EF4-FFF2-40B4-BE49-F238E27FC236}">
                <a16:creationId xmlns:a16="http://schemas.microsoft.com/office/drawing/2014/main" id="{2BD71337-2882-4AC9-A648-72E885994D70}"/>
              </a:ext>
            </a:extLst>
          </p:cNvPr>
          <p:cNvSpPr txBox="1"/>
          <p:nvPr/>
        </p:nvSpPr>
        <p:spPr>
          <a:xfrm>
            <a:off x="1408226" y="4423466"/>
            <a:ext cx="22541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solidFill>
                  <a:srgbClr val="FF0000"/>
                </a:solidFill>
                <a:latin typeface="Century Gothic" panose="020B0502020202020204" pitchFamily="34" charset="0"/>
              </a:rPr>
              <a:t>2</a:t>
            </a:r>
            <a:r>
              <a:rPr kumimoji="0" lang="en-GB" sz="48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GB" sz="4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+ 5</a:t>
            </a:r>
          </a:p>
        </p:txBody>
      </p:sp>
      <p:sp>
        <p:nvSpPr>
          <p:cNvPr id="30" name="TextBox 29">
            <a:extLst>
              <a:ext uri="{FF2B5EF4-FFF2-40B4-BE49-F238E27FC236}">
                <a16:creationId xmlns:a16="http://schemas.microsoft.com/office/drawing/2014/main" id="{ADA63B63-10EA-427B-BB51-CF0B1F3D5F62}"/>
              </a:ext>
            </a:extLst>
          </p:cNvPr>
          <p:cNvSpPr txBox="1"/>
          <p:nvPr/>
        </p:nvSpPr>
        <p:spPr>
          <a:xfrm>
            <a:off x="1408226" y="5342338"/>
            <a:ext cx="22541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solidFill>
                  <a:srgbClr val="585858"/>
                </a:solidFill>
                <a:latin typeface="Century Gothic" panose="020B0502020202020204" pitchFamily="34" charset="0"/>
              </a:rPr>
              <a:t>1</a:t>
            </a:r>
            <a:r>
              <a:rPr kumimoji="0" lang="en-GB" sz="4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 + </a:t>
            </a:r>
            <a:r>
              <a:rPr kumimoji="0" lang="en-GB" sz="48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6</a:t>
            </a:r>
          </a:p>
        </p:txBody>
      </p:sp>
      <p:sp>
        <p:nvSpPr>
          <p:cNvPr id="3" name="Oval 2">
            <a:extLst>
              <a:ext uri="{FF2B5EF4-FFF2-40B4-BE49-F238E27FC236}">
                <a16:creationId xmlns:a16="http://schemas.microsoft.com/office/drawing/2014/main" id="{F6272D82-B649-359E-A2F2-887F2C082F90}"/>
              </a:ext>
            </a:extLst>
          </p:cNvPr>
          <p:cNvSpPr/>
          <p:nvPr/>
        </p:nvSpPr>
        <p:spPr>
          <a:xfrm rot="5400000">
            <a:off x="5624231" y="3391525"/>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91C61E83-2CE6-62A1-D7B2-3BA5BE0BB5AB}"/>
              </a:ext>
            </a:extLst>
          </p:cNvPr>
          <p:cNvSpPr/>
          <p:nvPr/>
        </p:nvSpPr>
        <p:spPr>
          <a:xfrm rot="5400000">
            <a:off x="5621322" y="2444141"/>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Oval 5">
            <a:extLst>
              <a:ext uri="{FF2B5EF4-FFF2-40B4-BE49-F238E27FC236}">
                <a16:creationId xmlns:a16="http://schemas.microsoft.com/office/drawing/2014/main" id="{26432CA7-D578-C85C-6686-F69C3DE657AA}"/>
              </a:ext>
            </a:extLst>
          </p:cNvPr>
          <p:cNvSpPr/>
          <p:nvPr/>
        </p:nvSpPr>
        <p:spPr>
          <a:xfrm rot="5400000">
            <a:off x="4652884" y="5274049"/>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a:extLst>
              <a:ext uri="{FF2B5EF4-FFF2-40B4-BE49-F238E27FC236}">
                <a16:creationId xmlns:a16="http://schemas.microsoft.com/office/drawing/2014/main" id="{EAFD89DE-5086-8429-7C71-E1CF435285A5}"/>
              </a:ext>
            </a:extLst>
          </p:cNvPr>
          <p:cNvSpPr/>
          <p:nvPr/>
        </p:nvSpPr>
        <p:spPr>
          <a:xfrm rot="5400000">
            <a:off x="4652885" y="4330424"/>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F56980B6-BB02-86D8-B8BE-A1AF2B2E8714}"/>
              </a:ext>
            </a:extLst>
          </p:cNvPr>
          <p:cNvSpPr/>
          <p:nvPr/>
        </p:nvSpPr>
        <p:spPr>
          <a:xfrm rot="5400000">
            <a:off x="4652885" y="3392005"/>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259D5F1B-EF04-F81C-A2C0-0698B1625F2F}"/>
              </a:ext>
            </a:extLst>
          </p:cNvPr>
          <p:cNvSpPr/>
          <p:nvPr/>
        </p:nvSpPr>
        <p:spPr>
          <a:xfrm rot="5400000">
            <a:off x="5622667" y="5271288"/>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39A29A44-8A21-0283-6039-BAE523029146}"/>
              </a:ext>
            </a:extLst>
          </p:cNvPr>
          <p:cNvSpPr/>
          <p:nvPr/>
        </p:nvSpPr>
        <p:spPr>
          <a:xfrm rot="5400000">
            <a:off x="5621322" y="4331406"/>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0932BCEF-62B8-EB5E-DC89-91954E4B5AB8}"/>
              </a:ext>
            </a:extLst>
          </p:cNvPr>
          <p:cNvPicPr>
            <a:picLocks noChangeAspect="1"/>
          </p:cNvPicPr>
          <p:nvPr/>
        </p:nvPicPr>
        <p:blipFill rotWithShape="1">
          <a:blip r:embed="rId3"/>
          <a:srcRect r="4880" b="10900"/>
          <a:stretch/>
        </p:blipFill>
        <p:spPr>
          <a:xfrm rot="5400000">
            <a:off x="3140015" y="2739635"/>
            <a:ext cx="4677877" cy="1935828"/>
          </a:xfrm>
          <a:prstGeom prst="rect">
            <a:avLst/>
          </a:prstGeom>
        </p:spPr>
      </p:pic>
      <p:pic>
        <p:nvPicPr>
          <p:cNvPr id="14" name="Picture 13" descr="A group of people in garment&#10;&#10;Description automatically generated with low confidence">
            <a:extLst>
              <a:ext uri="{FF2B5EF4-FFF2-40B4-BE49-F238E27FC236}">
                <a16:creationId xmlns:a16="http://schemas.microsoft.com/office/drawing/2014/main" id="{80C4A9D9-16B8-8589-6BA4-D05E4F5301E1}"/>
              </a:ext>
            </a:extLst>
          </p:cNvPr>
          <p:cNvPicPr>
            <a:picLocks noChangeAspect="1"/>
          </p:cNvPicPr>
          <p:nvPr/>
        </p:nvPicPr>
        <p:blipFill rotWithShape="1">
          <a:blip r:embed="rId4">
            <a:extLst>
              <a:ext uri="{28A0092B-C50C-407E-A947-70E740481C1C}">
                <a14:useLocalDpi xmlns:a14="http://schemas.microsoft.com/office/drawing/2010/main" val="0"/>
              </a:ext>
            </a:extLst>
          </a:blip>
          <a:srcRect l="71819" t="41347" r="21712" b="41010"/>
          <a:stretch/>
        </p:blipFill>
        <p:spPr>
          <a:xfrm>
            <a:off x="7590112" y="2530982"/>
            <a:ext cx="1935830" cy="3784967"/>
          </a:xfrm>
          <a:prstGeom prst="rect">
            <a:avLst/>
          </a:prstGeom>
        </p:spPr>
      </p:pic>
      <p:sp>
        <p:nvSpPr>
          <p:cNvPr id="13" name="TextBox 12">
            <a:extLst>
              <a:ext uri="{FF2B5EF4-FFF2-40B4-BE49-F238E27FC236}">
                <a16:creationId xmlns:a16="http://schemas.microsoft.com/office/drawing/2014/main" id="{5AAE33F9-FC6F-84F0-3607-7C0EF0B83AFB}"/>
              </a:ext>
            </a:extLst>
          </p:cNvPr>
          <p:cNvSpPr txBox="1"/>
          <p:nvPr/>
        </p:nvSpPr>
        <p:spPr>
          <a:xfrm>
            <a:off x="243190" y="6358725"/>
            <a:ext cx="73469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Week 5</a:t>
            </a:r>
          </a:p>
        </p:txBody>
      </p:sp>
      <p:sp>
        <p:nvSpPr>
          <p:cNvPr id="16" name="Title 1">
            <a:extLst>
              <a:ext uri="{FF2B5EF4-FFF2-40B4-BE49-F238E27FC236}">
                <a16:creationId xmlns:a16="http://schemas.microsoft.com/office/drawing/2014/main" id="{36AB7DD6-C603-774A-CC7F-76B90079437E}"/>
              </a:ext>
            </a:extLst>
          </p:cNvPr>
          <p:cNvSpPr txBox="1">
            <a:spLocks/>
          </p:cNvSpPr>
          <p:nvPr/>
        </p:nvSpPr>
        <p:spPr>
          <a:xfrm>
            <a:off x="370072" y="196846"/>
            <a:ext cx="10972800" cy="9821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Play ‘Ways of making 7 and 8’</a:t>
            </a:r>
          </a:p>
        </p:txBody>
      </p:sp>
    </p:spTree>
    <p:extLst>
      <p:ext uri="{BB962C8B-B14F-4D97-AF65-F5344CB8AC3E}">
        <p14:creationId xmlns:p14="http://schemas.microsoft.com/office/powerpoint/2010/main" val="24206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4">
            <a:extLst>
              <a:ext uri="{FF2B5EF4-FFF2-40B4-BE49-F238E27FC236}">
                <a16:creationId xmlns:a16="http://schemas.microsoft.com/office/drawing/2014/main" id="{86C77A3A-693B-6EBD-7BA7-444335D70EF4}"/>
              </a:ext>
            </a:extLst>
          </p:cNvPr>
          <p:cNvGraphicFramePr>
            <a:graphicFrameLocks noGrp="1"/>
          </p:cNvGraphicFramePr>
          <p:nvPr>
            <p:extLst>
              <p:ext uri="{D42A27DB-BD31-4B8C-83A1-F6EECF244321}">
                <p14:modId xmlns:p14="http://schemas.microsoft.com/office/powerpoint/2010/main" val="1766461961"/>
              </p:ext>
            </p:extLst>
          </p:nvPr>
        </p:nvGraphicFramePr>
        <p:xfrm>
          <a:off x="893204" y="719445"/>
          <a:ext cx="2489707" cy="5596871"/>
        </p:xfrm>
        <a:graphic>
          <a:graphicData uri="http://schemas.openxmlformats.org/drawingml/2006/table">
            <a:tbl>
              <a:tblPr firstRow="1" bandRow="1">
                <a:tableStyleId>{5C22544A-7EE6-4342-B048-85BDC9FD1C3A}</a:tableStyleId>
              </a:tblPr>
              <a:tblGrid>
                <a:gridCol w="2489707">
                  <a:extLst>
                    <a:ext uri="{9D8B030D-6E8A-4147-A177-3AD203B41FA5}">
                      <a16:colId xmlns:a16="http://schemas.microsoft.com/office/drawing/2014/main" val="3497011393"/>
                    </a:ext>
                  </a:extLst>
                </a:gridCol>
              </a:tblGrid>
              <a:tr h="792238">
                <a:tc>
                  <a:txBody>
                    <a:bodyPr/>
                    <a:lstStyle/>
                    <a:p>
                      <a:endParaRPr lang="en-GB" dirty="0"/>
                    </a:p>
                  </a:txBody>
                  <a:tcPr>
                    <a:solidFill>
                      <a:srgbClr val="8AB9B9"/>
                    </a:solidFill>
                  </a:tcPr>
                </a:tc>
                <a:extLst>
                  <a:ext uri="{0D108BD9-81ED-4DB2-BD59-A6C34878D82A}">
                    <a16:rowId xmlns:a16="http://schemas.microsoft.com/office/drawing/2014/main" val="859316468"/>
                  </a:ext>
                </a:extLst>
              </a:tr>
              <a:tr h="792238">
                <a:tc>
                  <a:txBody>
                    <a:bodyPr/>
                    <a:lstStyle/>
                    <a:p>
                      <a:endParaRPr lang="en-GB" dirty="0"/>
                    </a:p>
                  </a:txBody>
                  <a:tcPr>
                    <a:solidFill>
                      <a:srgbClr val="8AB9B9"/>
                    </a:solidFill>
                  </a:tcPr>
                </a:tc>
                <a:extLst>
                  <a:ext uri="{0D108BD9-81ED-4DB2-BD59-A6C34878D82A}">
                    <a16:rowId xmlns:a16="http://schemas.microsoft.com/office/drawing/2014/main" val="985793540"/>
                  </a:ext>
                </a:extLst>
              </a:tr>
              <a:tr h="792238">
                <a:tc>
                  <a:txBody>
                    <a:bodyPr/>
                    <a:lstStyle/>
                    <a:p>
                      <a:endParaRPr lang="en-GB" dirty="0"/>
                    </a:p>
                  </a:txBody>
                  <a:tcPr>
                    <a:solidFill>
                      <a:srgbClr val="8AB9B9"/>
                    </a:solidFill>
                  </a:tcPr>
                </a:tc>
                <a:extLst>
                  <a:ext uri="{0D108BD9-81ED-4DB2-BD59-A6C34878D82A}">
                    <a16:rowId xmlns:a16="http://schemas.microsoft.com/office/drawing/2014/main" val="1861071850"/>
                  </a:ext>
                </a:extLst>
              </a:tr>
              <a:tr h="843443">
                <a:tc>
                  <a:txBody>
                    <a:bodyPr/>
                    <a:lstStyle/>
                    <a:p>
                      <a:endParaRPr lang="en-GB" dirty="0"/>
                    </a:p>
                  </a:txBody>
                  <a:tcPr>
                    <a:solidFill>
                      <a:srgbClr val="8AB9B9"/>
                    </a:solidFill>
                  </a:tcPr>
                </a:tc>
                <a:extLst>
                  <a:ext uri="{0D108BD9-81ED-4DB2-BD59-A6C34878D82A}">
                    <a16:rowId xmlns:a16="http://schemas.microsoft.com/office/drawing/2014/main" val="3098242979"/>
                  </a:ext>
                </a:extLst>
              </a:tr>
              <a:tr h="792238">
                <a:tc>
                  <a:txBody>
                    <a:bodyPr/>
                    <a:lstStyle/>
                    <a:p>
                      <a:endParaRPr lang="en-GB" dirty="0"/>
                    </a:p>
                  </a:txBody>
                  <a:tcPr>
                    <a:solidFill>
                      <a:srgbClr val="8AB9B9"/>
                    </a:solidFill>
                  </a:tcPr>
                </a:tc>
                <a:extLst>
                  <a:ext uri="{0D108BD9-81ED-4DB2-BD59-A6C34878D82A}">
                    <a16:rowId xmlns:a16="http://schemas.microsoft.com/office/drawing/2014/main" val="4049825568"/>
                  </a:ext>
                </a:extLst>
              </a:tr>
              <a:tr h="792238">
                <a:tc>
                  <a:txBody>
                    <a:bodyPr/>
                    <a:lstStyle/>
                    <a:p>
                      <a:endParaRPr lang="en-GB" dirty="0"/>
                    </a:p>
                  </a:txBody>
                  <a:tcPr>
                    <a:solidFill>
                      <a:srgbClr val="8AB9B9"/>
                    </a:solidFill>
                  </a:tcPr>
                </a:tc>
                <a:extLst>
                  <a:ext uri="{0D108BD9-81ED-4DB2-BD59-A6C34878D82A}">
                    <a16:rowId xmlns:a16="http://schemas.microsoft.com/office/drawing/2014/main" val="819235890"/>
                  </a:ext>
                </a:extLst>
              </a:tr>
              <a:tr h="792238">
                <a:tc>
                  <a:txBody>
                    <a:bodyPr/>
                    <a:lstStyle/>
                    <a:p>
                      <a:endParaRPr lang="en-GB" dirty="0"/>
                    </a:p>
                  </a:txBody>
                  <a:tcPr>
                    <a:solidFill>
                      <a:srgbClr val="8AB9B9"/>
                    </a:solidFill>
                  </a:tcPr>
                </a:tc>
                <a:extLst>
                  <a:ext uri="{0D108BD9-81ED-4DB2-BD59-A6C34878D82A}">
                    <a16:rowId xmlns:a16="http://schemas.microsoft.com/office/drawing/2014/main" val="2890940781"/>
                  </a:ext>
                </a:extLst>
              </a:tr>
            </a:tbl>
          </a:graphicData>
        </a:graphic>
      </p:graphicFrame>
      <p:sp>
        <p:nvSpPr>
          <p:cNvPr id="6" name="TextBox 5">
            <a:extLst>
              <a:ext uri="{FF2B5EF4-FFF2-40B4-BE49-F238E27FC236}">
                <a16:creationId xmlns:a16="http://schemas.microsoft.com/office/drawing/2014/main" id="{F1064518-260E-A924-2281-034A0AE4F25B}"/>
              </a:ext>
            </a:extLst>
          </p:cNvPr>
          <p:cNvSpPr txBox="1"/>
          <p:nvPr/>
        </p:nvSpPr>
        <p:spPr>
          <a:xfrm>
            <a:off x="1286548" y="719445"/>
            <a:ext cx="225410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dirty="0">
                <a:solidFill>
                  <a:srgbClr val="FF0000"/>
                </a:solidFill>
                <a:latin typeface="Century Gothic" panose="020B0502020202020204" pitchFamily="34" charset="0"/>
              </a:rPr>
              <a:t>7</a:t>
            </a:r>
            <a:r>
              <a:rPr kumimoji="0" lang="en-GB" sz="4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rPr>
              <a:t> + </a:t>
            </a:r>
            <a:r>
              <a:rPr kumimoji="0" lang="en-GB" sz="48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1</a:t>
            </a:r>
            <a:endParaRPr kumimoji="0" lang="en-GB" sz="4800" b="0" i="0" u="none" strike="noStrike" kern="1200" cap="none" spc="0" normalizeH="0" baseline="0" noProof="0" dirty="0">
              <a:ln>
                <a:noFill/>
              </a:ln>
              <a:solidFill>
                <a:srgbClr val="585858"/>
              </a:solidFill>
              <a:effectLst/>
              <a:uLnTx/>
              <a:uFillTx/>
              <a:latin typeface="Century Gothic" panose="020B0502020202020204" pitchFamily="34" charset="0"/>
              <a:ea typeface="+mn-ea"/>
              <a:cs typeface="+mn-cs"/>
            </a:endParaRPr>
          </a:p>
        </p:txBody>
      </p:sp>
      <p:sp>
        <p:nvSpPr>
          <p:cNvPr id="7" name="Oval 6">
            <a:extLst>
              <a:ext uri="{FF2B5EF4-FFF2-40B4-BE49-F238E27FC236}">
                <a16:creationId xmlns:a16="http://schemas.microsoft.com/office/drawing/2014/main" id="{4B7C7312-0258-30AC-0ABF-00C912FF8956}"/>
              </a:ext>
            </a:extLst>
          </p:cNvPr>
          <p:cNvSpPr/>
          <p:nvPr/>
        </p:nvSpPr>
        <p:spPr>
          <a:xfrm rot="5400000">
            <a:off x="5619159" y="3402814"/>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6289E48F-C351-27C1-8EBD-8DFE9B760453}"/>
              </a:ext>
            </a:extLst>
          </p:cNvPr>
          <p:cNvSpPr/>
          <p:nvPr/>
        </p:nvSpPr>
        <p:spPr>
          <a:xfrm rot="5400000">
            <a:off x="5616250" y="2381620"/>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D3744DE8-68FC-21E6-4305-8B8C7E284C00}"/>
              </a:ext>
            </a:extLst>
          </p:cNvPr>
          <p:cNvSpPr/>
          <p:nvPr/>
        </p:nvSpPr>
        <p:spPr>
          <a:xfrm rot="5400000">
            <a:off x="4647812" y="5285338"/>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616215D4-1B70-FAF2-46FD-503BAEE5F949}"/>
              </a:ext>
            </a:extLst>
          </p:cNvPr>
          <p:cNvSpPr/>
          <p:nvPr/>
        </p:nvSpPr>
        <p:spPr>
          <a:xfrm rot="5400000">
            <a:off x="4647813" y="4341713"/>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0EEFB989-6EA3-AE4C-5787-5B5792F075C4}"/>
              </a:ext>
            </a:extLst>
          </p:cNvPr>
          <p:cNvSpPr/>
          <p:nvPr/>
        </p:nvSpPr>
        <p:spPr>
          <a:xfrm rot="5400000">
            <a:off x="4647813" y="3403294"/>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69FEF6A7-EFB5-9C6B-73B2-0437FB60F8A8}"/>
              </a:ext>
            </a:extLst>
          </p:cNvPr>
          <p:cNvSpPr/>
          <p:nvPr/>
        </p:nvSpPr>
        <p:spPr>
          <a:xfrm rot="5400000">
            <a:off x="5617595" y="5282577"/>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01F0FE18-FDD1-D8DA-2535-33BD4DBECE4C}"/>
              </a:ext>
            </a:extLst>
          </p:cNvPr>
          <p:cNvSpPr/>
          <p:nvPr/>
        </p:nvSpPr>
        <p:spPr>
          <a:xfrm rot="5400000">
            <a:off x="5616250" y="4342695"/>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D9588C27-8E4F-DC8D-EB45-BDFCBD90A9E8}"/>
              </a:ext>
            </a:extLst>
          </p:cNvPr>
          <p:cNvSpPr/>
          <p:nvPr/>
        </p:nvSpPr>
        <p:spPr>
          <a:xfrm rot="5400000">
            <a:off x="4694277" y="2411525"/>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56DB1E4-6148-D688-A5D3-EEFC506D8656}"/>
              </a:ext>
            </a:extLst>
          </p:cNvPr>
          <p:cNvPicPr>
            <a:picLocks noChangeAspect="1"/>
          </p:cNvPicPr>
          <p:nvPr/>
        </p:nvPicPr>
        <p:blipFill rotWithShape="1">
          <a:blip r:embed="rId3"/>
          <a:srcRect r="4880" b="10900"/>
          <a:stretch/>
        </p:blipFill>
        <p:spPr>
          <a:xfrm rot="5400000">
            <a:off x="3133131" y="2707994"/>
            <a:ext cx="4677877" cy="1935828"/>
          </a:xfrm>
          <a:prstGeom prst="rect">
            <a:avLst/>
          </a:prstGeom>
        </p:spPr>
      </p:pic>
      <p:sp>
        <p:nvSpPr>
          <p:cNvPr id="16" name="Speech Bubble: Rectangle with Corners Rounded 15">
            <a:extLst>
              <a:ext uri="{FF2B5EF4-FFF2-40B4-BE49-F238E27FC236}">
                <a16:creationId xmlns:a16="http://schemas.microsoft.com/office/drawing/2014/main" id="{41040986-BB69-DB54-CF9E-F6D6FE45C4D6}"/>
              </a:ext>
            </a:extLst>
          </p:cNvPr>
          <p:cNvSpPr/>
          <p:nvPr/>
        </p:nvSpPr>
        <p:spPr>
          <a:xfrm>
            <a:off x="7160571" y="553059"/>
            <a:ext cx="4661357" cy="1519578"/>
          </a:xfrm>
          <a:prstGeom prst="wedgeRoundRectCallout">
            <a:avLst>
              <a:gd name="adj1" fmla="val -14845"/>
              <a:gd name="adj2" fmla="val 93144"/>
              <a:gd name="adj3" fmla="val 16667"/>
            </a:avLst>
          </a:prstGeom>
          <a:solidFill>
            <a:srgbClr val="8AB9B9"/>
          </a:solid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Can you see if 8 can be made of odd or</a:t>
            </a:r>
            <a:r>
              <a:rPr kumimoji="0" lang="en-US" sz="2800" b="1" i="0" u="none" strike="noStrike" kern="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 </a:t>
            </a:r>
            <a:r>
              <a:rPr kumimoji="0" lang="en-US" sz="2800" i="0" u="none" strike="noStrike" kern="0" cap="none" spc="0" normalizeH="0" baseline="0" noProof="0" dirty="0">
                <a:ln>
                  <a:noFill/>
                </a:ln>
                <a:solidFill>
                  <a:srgbClr val="FF0000"/>
                </a:solidFill>
                <a:effectLst/>
                <a:uLnTx/>
                <a:uFillTx/>
                <a:latin typeface="Century Gothic" panose="020B0502020202020204" pitchFamily="34" charset="0"/>
                <a:ea typeface="+mn-ea"/>
                <a:cs typeface="+mn-cs"/>
              </a:rPr>
              <a:t>even</a:t>
            </a:r>
            <a:r>
              <a:rPr kumimoji="0" lang="en-US" sz="2800" b="1" i="0" u="none" strike="noStrike" kern="0" cap="none" spc="0" normalizeH="0" baseline="0" noProof="0" dirty="0">
                <a:ln>
                  <a:noFill/>
                </a:ln>
                <a:solidFill>
                  <a:srgbClr val="FF0000"/>
                </a:solidFill>
                <a:effectLst/>
                <a:uLnTx/>
                <a:uFillTx/>
                <a:latin typeface="Century Gothic" panose="020B0502020202020204" pitchFamily="34" charset="0"/>
                <a:ea typeface="+mn-ea"/>
                <a:cs typeface="+mn-cs"/>
              </a:rPr>
              <a:t> </a:t>
            </a:r>
            <a:r>
              <a:rPr lang="en-US" sz="2800" kern="0" dirty="0">
                <a:solidFill>
                  <a:schemeClr val="tx1">
                    <a:lumMod val="65000"/>
                    <a:lumOff val="35000"/>
                  </a:schemeClr>
                </a:solidFill>
                <a:latin typeface="Century Gothic" panose="020B0502020202020204" pitchFamily="34" charset="0"/>
              </a:rPr>
              <a:t>part</a:t>
            </a:r>
            <a:r>
              <a:rPr kumimoji="0" lang="en-US" sz="2800" b="0" i="0" u="none" strike="noStrike" kern="0" cap="none" spc="0" normalizeH="0" baseline="0" noProof="0" dirty="0">
                <a:ln>
                  <a:noFill/>
                </a:ln>
                <a:solidFill>
                  <a:schemeClr val="tx1">
                    <a:lumMod val="65000"/>
                    <a:lumOff val="35000"/>
                  </a:schemeClr>
                </a:solidFill>
                <a:effectLst/>
                <a:uLnTx/>
                <a:uFillTx/>
                <a:latin typeface="Century Gothic" panose="020B0502020202020204" pitchFamily="34" charset="0"/>
                <a:ea typeface="+mn-ea"/>
                <a:cs typeface="+mn-cs"/>
              </a:rPr>
              <a:t>s?</a:t>
            </a:r>
          </a:p>
        </p:txBody>
      </p:sp>
      <p:pic>
        <p:nvPicPr>
          <p:cNvPr id="17" name="Picture 16" descr="A group of people in garment&#10;&#10;Description automatically generated with low confidence">
            <a:extLst>
              <a:ext uri="{FF2B5EF4-FFF2-40B4-BE49-F238E27FC236}">
                <a16:creationId xmlns:a16="http://schemas.microsoft.com/office/drawing/2014/main" id="{9998671C-DB7E-D73A-8DBD-33BB1E902892}"/>
              </a:ext>
            </a:extLst>
          </p:cNvPr>
          <p:cNvPicPr>
            <a:picLocks noChangeAspect="1"/>
          </p:cNvPicPr>
          <p:nvPr/>
        </p:nvPicPr>
        <p:blipFill rotWithShape="1">
          <a:blip r:embed="rId4">
            <a:extLst>
              <a:ext uri="{28A0092B-C50C-407E-A947-70E740481C1C}">
                <a14:useLocalDpi xmlns:a14="http://schemas.microsoft.com/office/drawing/2010/main" val="0"/>
              </a:ext>
            </a:extLst>
          </a:blip>
          <a:srcRect l="71819" t="41347" r="21712" b="41010"/>
          <a:stretch/>
        </p:blipFill>
        <p:spPr>
          <a:xfrm>
            <a:off x="7590112" y="2530982"/>
            <a:ext cx="1935830" cy="3784967"/>
          </a:xfrm>
          <a:prstGeom prst="rect">
            <a:avLst/>
          </a:prstGeom>
        </p:spPr>
      </p:pic>
      <p:sp>
        <p:nvSpPr>
          <p:cNvPr id="4" name="TextBox 3">
            <a:extLst>
              <a:ext uri="{FF2B5EF4-FFF2-40B4-BE49-F238E27FC236}">
                <a16:creationId xmlns:a16="http://schemas.microsoft.com/office/drawing/2014/main" id="{98749EA8-3121-7AD1-990D-B21A1939248D}"/>
              </a:ext>
            </a:extLst>
          </p:cNvPr>
          <p:cNvSpPr txBox="1"/>
          <p:nvPr/>
        </p:nvSpPr>
        <p:spPr>
          <a:xfrm>
            <a:off x="158130" y="6441516"/>
            <a:ext cx="73469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Week </a:t>
            </a:r>
            <a:r>
              <a:rPr lang="en-GB" dirty="0">
                <a:solidFill>
                  <a:srgbClr val="585858"/>
                </a:solidFill>
                <a:latin typeface="Arial"/>
              </a:rPr>
              <a:t>5</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p:txBody>
      </p:sp>
    </p:spTree>
    <p:extLst>
      <p:ext uri="{BB962C8B-B14F-4D97-AF65-F5344CB8AC3E}">
        <p14:creationId xmlns:p14="http://schemas.microsoft.com/office/powerpoint/2010/main" val="7316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5FD10E-61A0-0C2E-EDF9-26A702095C50}"/>
              </a:ext>
            </a:extLst>
          </p:cNvPr>
          <p:cNvPicPr>
            <a:picLocks noChangeAspect="1"/>
          </p:cNvPicPr>
          <p:nvPr/>
        </p:nvPicPr>
        <p:blipFill>
          <a:blip r:embed="rId3"/>
          <a:stretch>
            <a:fillRect/>
          </a:stretch>
        </p:blipFill>
        <p:spPr>
          <a:xfrm>
            <a:off x="533024" y="1134338"/>
            <a:ext cx="11125952" cy="4589324"/>
          </a:xfrm>
          <a:prstGeom prst="rect">
            <a:avLst/>
          </a:prstGeom>
        </p:spPr>
      </p:pic>
      <p:sp>
        <p:nvSpPr>
          <p:cNvPr id="4" name="TextBox 3">
            <a:extLst>
              <a:ext uri="{FF2B5EF4-FFF2-40B4-BE49-F238E27FC236}">
                <a16:creationId xmlns:a16="http://schemas.microsoft.com/office/drawing/2014/main" id="{476B7EDC-D49A-9D10-CBD6-1A8B960A35DE}"/>
              </a:ext>
            </a:extLst>
          </p:cNvPr>
          <p:cNvSpPr txBox="1"/>
          <p:nvPr/>
        </p:nvSpPr>
        <p:spPr>
          <a:xfrm>
            <a:off x="372980" y="6124914"/>
            <a:ext cx="1466453"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Week 5</a:t>
            </a:r>
          </a:p>
        </p:txBody>
      </p:sp>
      <p:sp>
        <p:nvSpPr>
          <p:cNvPr id="2" name="Title 1">
            <a:extLst>
              <a:ext uri="{FF2B5EF4-FFF2-40B4-BE49-F238E27FC236}">
                <a16:creationId xmlns:a16="http://schemas.microsoft.com/office/drawing/2014/main" id="{F76A21C8-DECF-5B5F-7FFF-A585BF3012AE}"/>
              </a:ext>
            </a:extLst>
          </p:cNvPr>
          <p:cNvSpPr txBox="1">
            <a:spLocks/>
          </p:cNvSpPr>
          <p:nvPr/>
        </p:nvSpPr>
        <p:spPr>
          <a:xfrm>
            <a:off x="372980" y="427679"/>
            <a:ext cx="10972800" cy="461666"/>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Introducing ‘Sorting expressions’</a:t>
            </a:r>
          </a:p>
        </p:txBody>
      </p:sp>
    </p:spTree>
    <p:extLst>
      <p:ext uri="{BB962C8B-B14F-4D97-AF65-F5344CB8AC3E}">
        <p14:creationId xmlns:p14="http://schemas.microsoft.com/office/powerpoint/2010/main" val="2544840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A1C673-EDCF-3000-E5C8-DC2A716CDF7B}"/>
              </a:ext>
            </a:extLst>
          </p:cNvPr>
          <p:cNvSpPr txBox="1"/>
          <p:nvPr/>
        </p:nvSpPr>
        <p:spPr>
          <a:xfrm>
            <a:off x="511728" y="486561"/>
            <a:ext cx="114174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85858"/>
                </a:solidFill>
                <a:effectLst/>
                <a:uLnTx/>
                <a:uFillTx/>
                <a:latin typeface="Arial"/>
                <a:ea typeface="+mn-ea"/>
                <a:cs typeface="+mn-cs"/>
              </a:rPr>
              <a:t>Aims of the session</a:t>
            </a:r>
          </a:p>
        </p:txBody>
      </p:sp>
      <p:sp>
        <p:nvSpPr>
          <p:cNvPr id="3" name="TextBox 2">
            <a:extLst>
              <a:ext uri="{FF2B5EF4-FFF2-40B4-BE49-F238E27FC236}">
                <a16:creationId xmlns:a16="http://schemas.microsoft.com/office/drawing/2014/main" id="{0F8623FA-9509-0D98-358D-316CCB29854C}"/>
              </a:ext>
            </a:extLst>
          </p:cNvPr>
          <p:cNvSpPr txBox="1"/>
          <p:nvPr/>
        </p:nvSpPr>
        <p:spPr>
          <a:xfrm>
            <a:off x="387291" y="1604737"/>
            <a:ext cx="11417417" cy="255454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Share with you some of the things your child will be learning in school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Improve your confidence in helping your child with maths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Create some games and activities for use at home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srgbClr val="585858"/>
                </a:solidFill>
                <a:effectLst/>
                <a:uLnTx/>
                <a:uFillTx/>
                <a:latin typeface="Arial"/>
                <a:ea typeface="+mn-ea"/>
                <a:cs typeface="+mn-cs"/>
              </a:rPr>
              <a:t>Share with you the home learning activities</a:t>
            </a:r>
          </a:p>
        </p:txBody>
      </p:sp>
    </p:spTree>
    <p:extLst>
      <p:ext uri="{BB962C8B-B14F-4D97-AF65-F5344CB8AC3E}">
        <p14:creationId xmlns:p14="http://schemas.microsoft.com/office/powerpoint/2010/main" val="30580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27F5-37F2-15D8-0ABD-4A4467D66893}"/>
              </a:ext>
            </a:extLst>
          </p:cNvPr>
          <p:cNvSpPr>
            <a:spLocks noGrp="1"/>
          </p:cNvSpPr>
          <p:nvPr>
            <p:ph type="title"/>
          </p:nvPr>
        </p:nvSpPr>
        <p:spPr>
          <a:xfrm>
            <a:off x="601035" y="430661"/>
            <a:ext cx="10972800" cy="636140"/>
          </a:xfrm>
        </p:spPr>
        <p:txBody>
          <a:bodyPr/>
          <a:lstStyle/>
          <a:p>
            <a:r>
              <a:rPr lang="en-GB" dirty="0"/>
              <a:t>Home Learning</a:t>
            </a:r>
          </a:p>
        </p:txBody>
      </p:sp>
      <p:sp>
        <p:nvSpPr>
          <p:cNvPr id="3" name="TextBox 2">
            <a:extLst>
              <a:ext uri="{FF2B5EF4-FFF2-40B4-BE49-F238E27FC236}">
                <a16:creationId xmlns:a16="http://schemas.microsoft.com/office/drawing/2014/main" id="{ED132403-B47D-C526-E72F-37B2088B1A66}"/>
              </a:ext>
            </a:extLst>
          </p:cNvPr>
          <p:cNvSpPr txBox="1"/>
          <p:nvPr/>
        </p:nvSpPr>
        <p:spPr>
          <a:xfrm>
            <a:off x="740882" y="1574800"/>
            <a:ext cx="1071023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Arial"/>
                <a:ea typeface="+mn-ea"/>
                <a:cs typeface="+mn-cs"/>
              </a:rPr>
              <a:t>You are going to take all the games we made today home with you to practise.</a:t>
            </a:r>
          </a:p>
        </p:txBody>
      </p:sp>
      <p:sp>
        <p:nvSpPr>
          <p:cNvPr id="5" name="TextBox 4">
            <a:extLst>
              <a:ext uri="{FF2B5EF4-FFF2-40B4-BE49-F238E27FC236}">
                <a16:creationId xmlns:a16="http://schemas.microsoft.com/office/drawing/2014/main" id="{47A417E0-A7E6-D1C2-C263-26A55A292100}"/>
              </a:ext>
            </a:extLst>
          </p:cNvPr>
          <p:cNvSpPr txBox="1"/>
          <p:nvPr/>
        </p:nvSpPr>
        <p:spPr>
          <a:xfrm>
            <a:off x="732317" y="2767748"/>
            <a:ext cx="1071023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85858"/>
                </a:solidFill>
                <a:effectLst/>
                <a:uLnTx/>
                <a:uFillTx/>
                <a:latin typeface="Arial"/>
                <a:ea typeface="+mn-ea"/>
                <a:cs typeface="+mn-cs"/>
              </a:rPr>
              <a:t>The home learning for this week is set out on a sheet with instructions. You will receive a new sheet and some new activities each week.</a:t>
            </a:r>
          </a:p>
        </p:txBody>
      </p:sp>
    </p:spTree>
    <p:extLst>
      <p:ext uri="{BB962C8B-B14F-4D97-AF65-F5344CB8AC3E}">
        <p14:creationId xmlns:p14="http://schemas.microsoft.com/office/powerpoint/2010/main" val="2874192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00B7DC-2792-2F38-E5EB-FD4703D7BEA8}"/>
              </a:ext>
            </a:extLst>
          </p:cNvPr>
          <p:cNvPicPr>
            <a:picLocks noChangeAspect="1"/>
          </p:cNvPicPr>
          <p:nvPr/>
        </p:nvPicPr>
        <p:blipFill>
          <a:blip r:embed="rId3"/>
          <a:stretch>
            <a:fillRect/>
          </a:stretch>
        </p:blipFill>
        <p:spPr>
          <a:xfrm>
            <a:off x="3713017" y="148504"/>
            <a:ext cx="4966979" cy="6560992"/>
          </a:xfrm>
          <a:prstGeom prst="rect">
            <a:avLst/>
          </a:prstGeom>
        </p:spPr>
      </p:pic>
      <p:sp>
        <p:nvSpPr>
          <p:cNvPr id="6" name="Rectangle 5">
            <a:extLst>
              <a:ext uri="{FF2B5EF4-FFF2-40B4-BE49-F238E27FC236}">
                <a16:creationId xmlns:a16="http://schemas.microsoft.com/office/drawing/2014/main" id="{17B7BF49-A748-5752-4142-5A145B8F1C6F}"/>
              </a:ext>
            </a:extLst>
          </p:cNvPr>
          <p:cNvSpPr/>
          <p:nvPr/>
        </p:nvSpPr>
        <p:spPr>
          <a:xfrm>
            <a:off x="3725047" y="1061900"/>
            <a:ext cx="2531373" cy="3386666"/>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9D4AB96-25AD-25F8-AB75-95D35B751C2A}"/>
              </a:ext>
            </a:extLst>
          </p:cNvPr>
          <p:cNvSpPr/>
          <p:nvPr/>
        </p:nvSpPr>
        <p:spPr>
          <a:xfrm>
            <a:off x="6270701" y="1061899"/>
            <a:ext cx="2409295" cy="3386666"/>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A288C91-40A3-5CF5-163E-DF9C73AABEC6}"/>
              </a:ext>
            </a:extLst>
          </p:cNvPr>
          <p:cNvSpPr/>
          <p:nvPr/>
        </p:nvSpPr>
        <p:spPr>
          <a:xfrm>
            <a:off x="3764424" y="4481540"/>
            <a:ext cx="4915572" cy="2227956"/>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811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25846A-E280-82C1-D91B-D673E8DCFD94}"/>
              </a:ext>
            </a:extLst>
          </p:cNvPr>
          <p:cNvPicPr>
            <a:picLocks noChangeAspect="1"/>
          </p:cNvPicPr>
          <p:nvPr/>
        </p:nvPicPr>
        <p:blipFill>
          <a:blip r:embed="rId3"/>
          <a:stretch>
            <a:fillRect/>
          </a:stretch>
        </p:blipFill>
        <p:spPr>
          <a:xfrm>
            <a:off x="3487645" y="0"/>
            <a:ext cx="4903648" cy="6858000"/>
          </a:xfrm>
          <a:prstGeom prst="rect">
            <a:avLst/>
          </a:prstGeom>
        </p:spPr>
      </p:pic>
      <p:sp>
        <p:nvSpPr>
          <p:cNvPr id="7" name="TextBox 6">
            <a:extLst>
              <a:ext uri="{FF2B5EF4-FFF2-40B4-BE49-F238E27FC236}">
                <a16:creationId xmlns:a16="http://schemas.microsoft.com/office/drawing/2014/main" id="{0B41C832-E25F-0898-51C0-9A66024D5F9F}"/>
              </a:ext>
            </a:extLst>
          </p:cNvPr>
          <p:cNvSpPr txBox="1"/>
          <p:nvPr/>
        </p:nvSpPr>
        <p:spPr>
          <a:xfrm>
            <a:off x="6214582" y="2379563"/>
            <a:ext cx="408709" cy="276999"/>
          </a:xfrm>
          <a:prstGeom prst="rect">
            <a:avLst/>
          </a:prstGeom>
          <a:noFill/>
        </p:spPr>
        <p:txBody>
          <a:bodyPr wrap="square" lIns="0" tIns="0" rIns="0" bIns="0" rtlCol="0">
            <a:spAutoFit/>
          </a:bodyPr>
          <a:lstStyle/>
          <a:p>
            <a:r>
              <a:rPr lang="en-GB" b="1" dirty="0"/>
              <a:t>√</a:t>
            </a:r>
          </a:p>
        </p:txBody>
      </p:sp>
      <p:grpSp>
        <p:nvGrpSpPr>
          <p:cNvPr id="10" name="Group 9">
            <a:extLst>
              <a:ext uri="{FF2B5EF4-FFF2-40B4-BE49-F238E27FC236}">
                <a16:creationId xmlns:a16="http://schemas.microsoft.com/office/drawing/2014/main" id="{FC3C08C5-BA60-9A2A-FC28-C58FFEC9CB7D}"/>
              </a:ext>
            </a:extLst>
          </p:cNvPr>
          <p:cNvGrpSpPr/>
          <p:nvPr/>
        </p:nvGrpSpPr>
        <p:grpSpPr>
          <a:xfrm>
            <a:off x="6418936" y="2254236"/>
            <a:ext cx="1898076" cy="645371"/>
            <a:chOff x="6525488" y="2248103"/>
            <a:chExt cx="1898076" cy="692497"/>
          </a:xfrm>
        </p:grpSpPr>
        <p:sp>
          <p:nvSpPr>
            <p:cNvPr id="6" name="Rectangle 5">
              <a:extLst>
                <a:ext uri="{FF2B5EF4-FFF2-40B4-BE49-F238E27FC236}">
                  <a16:creationId xmlns:a16="http://schemas.microsoft.com/office/drawing/2014/main" id="{0F64CAF0-156B-519F-78F5-8AECF58F2C2B}"/>
                </a:ext>
              </a:extLst>
            </p:cNvPr>
            <p:cNvSpPr/>
            <p:nvPr/>
          </p:nvSpPr>
          <p:spPr>
            <a:xfrm>
              <a:off x="6525488" y="2256887"/>
              <a:ext cx="1898076" cy="683712"/>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1804AB-E7BF-B91B-DF32-F0D4EC0FDC39}"/>
                </a:ext>
              </a:extLst>
            </p:cNvPr>
            <p:cNvSpPr txBox="1"/>
            <p:nvPr/>
          </p:nvSpPr>
          <p:spPr>
            <a:xfrm>
              <a:off x="6525488" y="2248103"/>
              <a:ext cx="1752916" cy="692497"/>
            </a:xfrm>
            <a:prstGeom prst="rect">
              <a:avLst/>
            </a:prstGeom>
            <a:noFill/>
          </p:spPr>
          <p:txBody>
            <a:bodyPr wrap="square" rtlCol="0">
              <a:spAutoFit/>
            </a:bodyPr>
            <a:lstStyle/>
            <a:p>
              <a:r>
                <a:rPr lang="en-GB" sz="1300" b="1" dirty="0">
                  <a:latin typeface="Century Gothic" panose="020B0502020202020204" pitchFamily="34" charset="0"/>
                </a:rPr>
                <a:t>Joe was able to copy all the numbers I showed</a:t>
              </a:r>
              <a:r>
                <a:rPr lang="en-GB" sz="1300" b="1" dirty="0">
                  <a:latin typeface="Bradley Hand ITC" panose="03070402050302030203" pitchFamily="66" charset="0"/>
                </a:rPr>
                <a:t>.</a:t>
              </a:r>
            </a:p>
          </p:txBody>
        </p:sp>
      </p:grpSp>
      <p:sp>
        <p:nvSpPr>
          <p:cNvPr id="11" name="Oval 10">
            <a:extLst>
              <a:ext uri="{FF2B5EF4-FFF2-40B4-BE49-F238E27FC236}">
                <a16:creationId xmlns:a16="http://schemas.microsoft.com/office/drawing/2014/main" id="{40A262F2-30B3-D2E7-AE35-DCEB1F1994B3}"/>
              </a:ext>
            </a:extLst>
          </p:cNvPr>
          <p:cNvSpPr/>
          <p:nvPr/>
        </p:nvSpPr>
        <p:spPr>
          <a:xfrm>
            <a:off x="3910263" y="6027821"/>
            <a:ext cx="589547" cy="589547"/>
          </a:xfrm>
          <a:prstGeom prst="ellipse">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45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BCF7-CC57-FF14-ABE6-A33A9533140F}"/>
              </a:ext>
            </a:extLst>
          </p:cNvPr>
          <p:cNvSpPr>
            <a:spLocks noGrp="1"/>
          </p:cNvSpPr>
          <p:nvPr>
            <p:ph type="title"/>
          </p:nvPr>
        </p:nvSpPr>
        <p:spPr/>
        <p:txBody>
          <a:bodyPr/>
          <a:lstStyle/>
          <a:p>
            <a:r>
              <a:rPr lang="en-GB" b="1" dirty="0">
                <a:solidFill>
                  <a:schemeClr val="tx1">
                    <a:lumMod val="65000"/>
                    <a:lumOff val="35000"/>
                  </a:schemeClr>
                </a:solidFill>
                <a:latin typeface="Century Gothic" panose="020B0502020202020204" pitchFamily="34" charset="0"/>
              </a:rPr>
              <a:t>References</a:t>
            </a:r>
          </a:p>
        </p:txBody>
      </p:sp>
      <p:sp>
        <p:nvSpPr>
          <p:cNvPr id="7" name="TextBox 6">
            <a:extLst>
              <a:ext uri="{FF2B5EF4-FFF2-40B4-BE49-F238E27FC236}">
                <a16:creationId xmlns:a16="http://schemas.microsoft.com/office/drawing/2014/main" id="{560F9BF5-5248-78E9-6C3F-C5A9D11E5450}"/>
              </a:ext>
            </a:extLst>
          </p:cNvPr>
          <p:cNvSpPr txBox="1"/>
          <p:nvPr/>
        </p:nvSpPr>
        <p:spPr>
          <a:xfrm>
            <a:off x="685800" y="1412777"/>
            <a:ext cx="10702636" cy="4247317"/>
          </a:xfrm>
          <a:prstGeom prst="rect">
            <a:avLst/>
          </a:prstGeom>
          <a:noFill/>
        </p:spPr>
        <p:txBody>
          <a:bodyPr wrap="square" rtlCol="0">
            <a:spAutoFit/>
          </a:bodyPr>
          <a:lstStyle/>
          <a:p>
            <a:r>
              <a:rPr lang="en-US" dirty="0" err="1">
                <a:solidFill>
                  <a:schemeClr val="tx1">
                    <a:lumMod val="65000"/>
                    <a:lumOff val="35000"/>
                  </a:schemeClr>
                </a:solidFill>
                <a:latin typeface="Arial" panose="020B0604020202020204" pitchFamily="34" charset="0"/>
                <a:cs typeface="Arial" panose="020B0604020202020204" pitchFamily="34" charset="0"/>
              </a:rPr>
              <a:t>Axford</a:t>
            </a:r>
            <a:r>
              <a:rPr lang="en-US" dirty="0">
                <a:solidFill>
                  <a:schemeClr val="tx1">
                    <a:lumMod val="65000"/>
                    <a:lumOff val="35000"/>
                  </a:schemeClr>
                </a:solidFill>
                <a:latin typeface="Arial" panose="020B0604020202020204" pitchFamily="34" charset="0"/>
                <a:cs typeface="Arial" panose="020B0604020202020204" pitchFamily="34" charset="0"/>
              </a:rPr>
              <a:t>, N., Berry, V., Lloyd, J., Moore, D., Rogers, M., Hurst, A., </a:t>
            </a:r>
            <a:r>
              <a:rPr lang="en-US" dirty="0" err="1">
                <a:solidFill>
                  <a:schemeClr val="tx1">
                    <a:lumMod val="65000"/>
                    <a:lumOff val="35000"/>
                  </a:schemeClr>
                </a:solidFill>
                <a:latin typeface="Arial" panose="020B0604020202020204" pitchFamily="34" charset="0"/>
                <a:cs typeface="Arial" panose="020B0604020202020204" pitchFamily="34" charset="0"/>
              </a:rPr>
              <a:t>Blockley</a:t>
            </a:r>
            <a:r>
              <a:rPr lang="en-US" dirty="0">
                <a:solidFill>
                  <a:schemeClr val="tx1">
                    <a:lumMod val="65000"/>
                    <a:lumOff val="35000"/>
                  </a:schemeClr>
                </a:solidFill>
                <a:latin typeface="Arial" panose="020B0604020202020204" pitchFamily="34" charset="0"/>
                <a:cs typeface="Arial" panose="020B0604020202020204" pitchFamily="34" charset="0"/>
              </a:rPr>
              <a:t>, K., </a:t>
            </a:r>
            <a:r>
              <a:rPr lang="en-US" dirty="0" err="1">
                <a:solidFill>
                  <a:schemeClr val="tx1">
                    <a:lumMod val="65000"/>
                    <a:lumOff val="35000"/>
                  </a:schemeClr>
                </a:solidFill>
                <a:latin typeface="Arial" panose="020B0604020202020204" pitchFamily="34" charset="0"/>
                <a:cs typeface="Arial" panose="020B0604020202020204" pitchFamily="34" charset="0"/>
              </a:rPr>
              <a:t>Durkin,H</a:t>
            </a:r>
            <a:r>
              <a:rPr lang="en-US" dirty="0">
                <a:solidFill>
                  <a:schemeClr val="tx1">
                    <a:lumMod val="65000"/>
                    <a:lumOff val="35000"/>
                  </a:schemeClr>
                </a:solidFill>
                <a:latin typeface="Arial" panose="020B0604020202020204" pitchFamily="34" charset="0"/>
                <a:cs typeface="Arial" panose="020B0604020202020204" pitchFamily="34" charset="0"/>
              </a:rPr>
              <a:t>. and Minton, J. (2019) How Can Schools Support Parents’ Engagement in their Children’s Learning? Evidence from Research and Practice. London: Education Endowment Foundation.</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Desforges, C. &amp; </a:t>
            </a:r>
            <a:r>
              <a:rPr lang="en-US" dirty="0" err="1">
                <a:solidFill>
                  <a:schemeClr val="tx1">
                    <a:lumMod val="65000"/>
                    <a:lumOff val="35000"/>
                  </a:schemeClr>
                </a:solidFill>
                <a:latin typeface="Arial" panose="020B0604020202020204" pitchFamily="34" charset="0"/>
                <a:cs typeface="Arial" panose="020B0604020202020204" pitchFamily="34" charset="0"/>
              </a:rPr>
              <a:t>Abouchaar</a:t>
            </a:r>
            <a:r>
              <a:rPr lang="en-US" dirty="0">
                <a:solidFill>
                  <a:schemeClr val="tx1">
                    <a:lumMod val="65000"/>
                    <a:lumOff val="35000"/>
                  </a:schemeClr>
                </a:solidFill>
                <a:latin typeface="Arial" panose="020B0604020202020204" pitchFamily="34" charset="0"/>
                <a:cs typeface="Arial" panose="020B0604020202020204" pitchFamily="34" charset="0"/>
              </a:rPr>
              <a:t>, A. (2003), The impact of parental involvement, parental support and family education on pupil achievement and adjustment: A literature review. London: Department for Education and Skills.</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Goodall, J &amp; </a:t>
            </a:r>
            <a:r>
              <a:rPr lang="en-US" dirty="0" err="1">
                <a:solidFill>
                  <a:schemeClr val="tx1">
                    <a:lumMod val="65000"/>
                    <a:lumOff val="35000"/>
                  </a:schemeClr>
                </a:solidFill>
                <a:latin typeface="Arial" panose="020B0604020202020204" pitchFamily="34" charset="0"/>
                <a:cs typeface="Arial" panose="020B0604020202020204" pitchFamily="34" charset="0"/>
              </a:rPr>
              <a:t>Vorhaus</a:t>
            </a:r>
            <a:r>
              <a:rPr lang="en-US" dirty="0">
                <a:solidFill>
                  <a:schemeClr val="tx1">
                    <a:lumMod val="65000"/>
                    <a:lumOff val="35000"/>
                  </a:schemeClr>
                </a:solidFill>
                <a:latin typeface="Arial" panose="020B0604020202020204" pitchFamily="34" charset="0"/>
                <a:cs typeface="Arial" panose="020B0604020202020204" pitchFamily="34" charset="0"/>
              </a:rPr>
              <a:t>, J (2011), Review of Best Practice in Parental Engagement. Department for Education.</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r>
              <a:rPr lang="en-US" dirty="0">
                <a:solidFill>
                  <a:schemeClr val="tx1">
                    <a:lumMod val="65000"/>
                    <a:lumOff val="35000"/>
                  </a:schemeClr>
                </a:solidFill>
                <a:latin typeface="Arial" panose="020B0604020202020204" pitchFamily="34" charset="0"/>
                <a:cs typeface="Arial" panose="020B0604020202020204" pitchFamily="34" charset="0"/>
              </a:rPr>
              <a:t>Sarjeant, S (2021) Engaging parents in children’s literacy: an investigation into the Impact in Writing programme as a strategy for parental engagement. Available at: </a:t>
            </a:r>
            <a:r>
              <a:rPr lang="en-US" dirty="0">
                <a:latin typeface="Arial" panose="020B0604020202020204" pitchFamily="34" charset="0"/>
                <a:cs typeface="Arial" panose="020B0604020202020204" pitchFamily="34" charset="0"/>
                <a:hlinkClick r:id="rId3"/>
              </a:rPr>
              <a:t>https://orca.cardiff.ac.uk/id/eprint/136692/3/1576474%20Suzanne%20Sarjeant%20-%20Final%20thesis%20(002).pdf</a:t>
            </a:r>
            <a:r>
              <a:rPr lang="en-US" dirty="0">
                <a:latin typeface="Arial" panose="020B0604020202020204" pitchFamily="34" charset="0"/>
                <a:cs typeface="Arial" panose="020B0604020202020204" pitchFamily="34" charset="0"/>
              </a:rPr>
              <a:t> </a:t>
            </a:r>
            <a:r>
              <a:rPr lang="en-US" dirty="0">
                <a:solidFill>
                  <a:schemeClr val="tx1">
                    <a:lumMod val="65000"/>
                    <a:lumOff val="35000"/>
                  </a:schemeClr>
                </a:solidFill>
                <a:latin typeface="Arial" panose="020B0604020202020204" pitchFamily="34" charset="0"/>
                <a:cs typeface="Arial" panose="020B0604020202020204" pitchFamily="34" charset="0"/>
              </a:rPr>
              <a:t>(Accessed 03.10.2022)</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860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FBC8E4-C229-4B45-854D-879850523899}"/>
              </a:ext>
            </a:extLst>
          </p:cNvPr>
          <p:cNvSpPr>
            <a:spLocks noGrp="1"/>
          </p:cNvSpPr>
          <p:nvPr>
            <p:ph type="ctrTitle"/>
          </p:nvPr>
        </p:nvSpPr>
        <p:spPr>
          <a:xfrm>
            <a:off x="402672" y="485062"/>
            <a:ext cx="6437173" cy="648071"/>
          </a:xfrm>
        </p:spPr>
        <p:txBody>
          <a:bodyPr>
            <a:normAutofit/>
          </a:bodyPr>
          <a:lstStyle/>
          <a:p>
            <a:r>
              <a:rPr lang="en-US" dirty="0">
                <a:latin typeface="Arial"/>
                <a:cs typeface="Arial"/>
              </a:rPr>
              <a:t>Thank you</a:t>
            </a:r>
            <a:endParaRPr lang="en-US" dirty="0"/>
          </a:p>
        </p:txBody>
      </p:sp>
    </p:spTree>
    <p:extLst>
      <p:ext uri="{BB962C8B-B14F-4D97-AF65-F5344CB8AC3E}">
        <p14:creationId xmlns:p14="http://schemas.microsoft.com/office/powerpoint/2010/main" val="4268529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21EC-1583-B4AA-0C2A-5E3DED568169}"/>
              </a:ext>
            </a:extLst>
          </p:cNvPr>
          <p:cNvSpPr>
            <a:spLocks noGrp="1"/>
          </p:cNvSpPr>
          <p:nvPr>
            <p:ph type="title"/>
          </p:nvPr>
        </p:nvSpPr>
        <p:spPr>
          <a:xfrm>
            <a:off x="772887" y="350626"/>
            <a:ext cx="10972800" cy="982117"/>
          </a:xfrm>
        </p:spPr>
        <p:txBody>
          <a:bodyPr/>
          <a:lstStyle/>
          <a:p>
            <a:r>
              <a:rPr lang="en-GB" dirty="0"/>
              <a:t>Why engage you in your child’s learning?</a:t>
            </a:r>
          </a:p>
        </p:txBody>
      </p:sp>
      <p:sp>
        <p:nvSpPr>
          <p:cNvPr id="3" name="Text Box 3">
            <a:extLst>
              <a:ext uri="{FF2B5EF4-FFF2-40B4-BE49-F238E27FC236}">
                <a16:creationId xmlns:a16="http://schemas.microsoft.com/office/drawing/2014/main" id="{74B6901C-ACD9-7FE7-6296-E6B4B2EB978E}"/>
              </a:ext>
            </a:extLst>
          </p:cNvPr>
          <p:cNvSpPr txBox="1">
            <a:spLocks noChangeArrowheads="1"/>
          </p:cNvSpPr>
          <p:nvPr/>
        </p:nvSpPr>
        <p:spPr bwMode="auto">
          <a:xfrm>
            <a:off x="772887" y="1215873"/>
            <a:ext cx="1026987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3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Research evidence suggests that when parents are engaged in their children’s learning, outcomes for children can be improved.</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3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research also highlights the fact that parents feel they need more support to understand the current curriculum content and how they can support their child with their learning at home.</a:t>
            </a:r>
          </a:p>
        </p:txBody>
      </p:sp>
      <p:sp>
        <p:nvSpPr>
          <p:cNvPr id="10" name="TextBox 9">
            <a:extLst>
              <a:ext uri="{FF2B5EF4-FFF2-40B4-BE49-F238E27FC236}">
                <a16:creationId xmlns:a16="http://schemas.microsoft.com/office/drawing/2014/main" id="{E0C48560-7A8C-C65E-881A-EB8F873FB1F9}"/>
              </a:ext>
            </a:extLst>
          </p:cNvPr>
          <p:cNvSpPr txBox="1"/>
          <p:nvPr/>
        </p:nvSpPr>
        <p:spPr>
          <a:xfrm>
            <a:off x="685800" y="5273668"/>
            <a:ext cx="1097279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chemeClr val="accent4">
                    <a:lumMod val="65000"/>
                    <a:lumOff val="35000"/>
                  </a:schemeClr>
                </a:solidFill>
                <a:effectLst/>
                <a:uLnTx/>
                <a:uFillTx/>
                <a:latin typeface="Arial" panose="020B0604020202020204" pitchFamily="34" charset="0"/>
                <a:ea typeface="+mn-ea"/>
                <a:cs typeface="Arial" panose="020B0604020202020204" pitchFamily="34" charset="0"/>
              </a:rPr>
              <a:t>Desforges</a:t>
            </a:r>
            <a:r>
              <a:rPr kumimoji="0" lang="en-US" sz="1800" b="0" i="0" u="none" strike="noStrike" kern="1200" cap="none" spc="0" normalizeH="0" baseline="0" noProof="0" dirty="0">
                <a:ln>
                  <a:noFill/>
                </a:ln>
                <a:solidFill>
                  <a:schemeClr val="accent4">
                    <a:lumMod val="65000"/>
                    <a:lumOff val="35000"/>
                  </a:schemeClr>
                </a:solidFill>
                <a:effectLst/>
                <a:uLnTx/>
                <a:uFillTx/>
                <a:latin typeface="Arial" panose="020B0604020202020204" pitchFamily="34" charset="0"/>
                <a:ea typeface="+mn-ea"/>
                <a:cs typeface="Arial" panose="020B0604020202020204" pitchFamily="34" charset="0"/>
              </a:rPr>
              <a:t>, C. and </a:t>
            </a:r>
            <a:r>
              <a:rPr kumimoji="0" lang="en-US" sz="1800" b="0" i="0" u="none" strike="noStrike" kern="1200" cap="none" spc="0" normalizeH="0" baseline="0" noProof="0" dirty="0" err="1">
                <a:ln>
                  <a:noFill/>
                </a:ln>
                <a:solidFill>
                  <a:schemeClr val="accent4">
                    <a:lumMod val="65000"/>
                    <a:lumOff val="35000"/>
                  </a:schemeClr>
                </a:solidFill>
                <a:effectLst/>
                <a:uLnTx/>
                <a:uFillTx/>
                <a:latin typeface="Arial" panose="020B0604020202020204" pitchFamily="34" charset="0"/>
                <a:ea typeface="+mn-ea"/>
                <a:cs typeface="Arial" panose="020B0604020202020204" pitchFamily="34" charset="0"/>
              </a:rPr>
              <a:t>Abouchaar</a:t>
            </a:r>
            <a:r>
              <a:rPr kumimoji="0" lang="en-US" sz="1800" b="0" i="0" u="none" strike="noStrike" kern="1200" cap="none" spc="0" normalizeH="0" baseline="0" noProof="0" dirty="0">
                <a:ln>
                  <a:noFill/>
                </a:ln>
                <a:solidFill>
                  <a:schemeClr val="accent4">
                    <a:lumMod val="65000"/>
                    <a:lumOff val="35000"/>
                  </a:schemeClr>
                </a:solidFill>
                <a:effectLst/>
                <a:uLnTx/>
                <a:uFillTx/>
                <a:latin typeface="Arial" panose="020B0604020202020204" pitchFamily="34" charset="0"/>
                <a:ea typeface="+mn-ea"/>
                <a:cs typeface="Arial" panose="020B0604020202020204" pitchFamily="34" charset="0"/>
              </a:rPr>
              <a:t>, A. (2003); </a:t>
            </a:r>
            <a:r>
              <a:rPr kumimoji="0" lang="en-GB" sz="1800" b="0" i="0" u="none" strike="noStrike" kern="1200" cap="none" spc="0" normalizeH="0" baseline="0" noProof="0" dirty="0">
                <a:ln>
                  <a:noFill/>
                </a:ln>
                <a:solidFill>
                  <a:schemeClr val="accent4">
                    <a:lumMod val="65000"/>
                    <a:lumOff val="35000"/>
                  </a:schemeClr>
                </a:solidFill>
                <a:effectLst/>
                <a:uLnTx/>
                <a:uFillTx/>
                <a:latin typeface="Arial"/>
                <a:ea typeface="+mn-ea"/>
                <a:cs typeface="+mn-cs"/>
              </a:rPr>
              <a:t>Goodall, J. and </a:t>
            </a:r>
            <a:r>
              <a:rPr kumimoji="0" lang="en-GB" sz="1800" b="0" i="0" u="none" strike="noStrike" kern="1200" cap="none" spc="0" normalizeH="0" baseline="0" noProof="0" dirty="0" err="1">
                <a:ln>
                  <a:noFill/>
                </a:ln>
                <a:solidFill>
                  <a:schemeClr val="accent4">
                    <a:lumMod val="65000"/>
                    <a:lumOff val="35000"/>
                  </a:schemeClr>
                </a:solidFill>
                <a:effectLst/>
                <a:uLnTx/>
                <a:uFillTx/>
                <a:latin typeface="Arial"/>
                <a:ea typeface="+mn-ea"/>
                <a:cs typeface="+mn-cs"/>
              </a:rPr>
              <a:t>Vorhaus</a:t>
            </a:r>
            <a:r>
              <a:rPr kumimoji="0" lang="en-GB" sz="1800" b="0" i="0" u="none" strike="noStrike" kern="1200" cap="none" spc="0" normalizeH="0" baseline="0" noProof="0" dirty="0">
                <a:ln>
                  <a:noFill/>
                </a:ln>
                <a:solidFill>
                  <a:schemeClr val="accent4">
                    <a:lumMod val="65000"/>
                    <a:lumOff val="35000"/>
                  </a:schemeClr>
                </a:solidFill>
                <a:effectLst/>
                <a:uLnTx/>
                <a:uFillTx/>
                <a:latin typeface="Arial"/>
                <a:ea typeface="+mn-ea"/>
                <a:cs typeface="+mn-cs"/>
              </a:rPr>
              <a:t>, J. (2011);</a:t>
            </a:r>
            <a:endParaRPr kumimoji="0" lang="en-US" sz="1800" b="1" i="0" u="none" strike="noStrike" kern="1200" cap="none" spc="0" normalizeH="0" baseline="0" noProof="0" dirty="0">
              <a:ln>
                <a:noFill/>
              </a:ln>
              <a:solidFill>
                <a:schemeClr val="accent4">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4">
                    <a:lumMod val="65000"/>
                    <a:lumOff val="35000"/>
                  </a:schemeClr>
                </a:solidFill>
                <a:effectLst/>
                <a:uLnTx/>
                <a:uFillTx/>
                <a:latin typeface="Arial" panose="020B0604020202020204" pitchFamily="34" charset="0"/>
                <a:ea typeface="+mn-ea"/>
                <a:cs typeface="Arial" panose="020B0604020202020204" pitchFamily="34" charset="0"/>
              </a:rPr>
              <a:t>The Education Endowment Foundation (2019); </a:t>
            </a:r>
            <a:r>
              <a:rPr kumimoji="0" lang="en-US" sz="1800" b="0" i="0" u="none" strike="noStrike" kern="1200" cap="none" spc="0" normalizeH="0" baseline="0" noProof="0" dirty="0" err="1">
                <a:ln>
                  <a:noFill/>
                </a:ln>
                <a:solidFill>
                  <a:schemeClr val="accent4">
                    <a:lumMod val="65000"/>
                    <a:lumOff val="35000"/>
                  </a:schemeClr>
                </a:solidFill>
                <a:effectLst/>
                <a:uLnTx/>
                <a:uFillTx/>
                <a:latin typeface="Arial" panose="020B0604020202020204" pitchFamily="34" charset="0"/>
                <a:ea typeface="+mn-ea"/>
                <a:cs typeface="Arial" panose="020B0604020202020204" pitchFamily="34" charset="0"/>
              </a:rPr>
              <a:t>Sarjeant</a:t>
            </a:r>
            <a:r>
              <a:rPr kumimoji="0" lang="en-US" sz="1800" b="0" i="0" u="none" strike="noStrike" kern="1200" cap="none" spc="0" normalizeH="0" baseline="0" noProof="0" dirty="0">
                <a:ln>
                  <a:noFill/>
                </a:ln>
                <a:solidFill>
                  <a:schemeClr val="accent4">
                    <a:lumMod val="65000"/>
                    <a:lumOff val="35000"/>
                  </a:schemeClr>
                </a:solidFill>
                <a:effectLst/>
                <a:uLnTx/>
                <a:uFillTx/>
                <a:latin typeface="Arial" panose="020B0604020202020204" pitchFamily="34" charset="0"/>
                <a:ea typeface="+mn-ea"/>
                <a:cs typeface="Arial" panose="020B0604020202020204" pitchFamily="34" charset="0"/>
              </a:rPr>
              <a:t>, S. (2021)</a:t>
            </a:r>
            <a:endParaRPr kumimoji="0" lang="en-GB" sz="1800" b="0" i="0" u="none" strike="noStrike" kern="1200" cap="none" spc="0" normalizeH="0" baseline="0" noProof="0" dirty="0">
              <a:ln>
                <a:noFill/>
              </a:ln>
              <a:solidFill>
                <a:schemeClr val="accent4">
                  <a:lumMod val="65000"/>
                  <a:lumOff val="35000"/>
                </a:scheme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806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6D8C57CE-674E-18F9-F5CD-595ED3F2BE3E}"/>
              </a:ext>
            </a:extLst>
          </p:cNvPr>
          <p:cNvSpPr txBox="1">
            <a:spLocks noChangeArrowheads="1"/>
          </p:cNvSpPr>
          <p:nvPr/>
        </p:nvSpPr>
        <p:spPr bwMode="auto">
          <a:xfrm>
            <a:off x="730266" y="972686"/>
            <a:ext cx="1029286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585858"/>
                </a:solidFill>
                <a:effectLst/>
                <a:uLnTx/>
                <a:uFillTx/>
                <a:latin typeface="Arial"/>
                <a:ea typeface="+mn-ea"/>
                <a:cs typeface="Arial" panose="020B0604020202020204" pitchFamily="34" charset="0"/>
              </a:rPr>
              <a:t>69% of parents do not help children with their homework because…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3600" b="0" i="0" u="none" strike="noStrike" kern="1200" cap="none" spc="0" normalizeH="0" baseline="0" noProof="0" dirty="0">
              <a:ln>
                <a:noFill/>
              </a:ln>
              <a:solidFill>
                <a:srgbClr val="585858"/>
              </a:solidFill>
              <a:effectLst/>
              <a:uLnTx/>
              <a:uFillTx/>
              <a:latin typeface="Arial Rounded MT Bold" panose="020F0704030504030204" pitchFamily="34" charset="0"/>
              <a:ea typeface="+mn-ea"/>
              <a:cs typeface="Arial" panose="020B0604020202020204" pitchFamily="34" charset="0"/>
            </a:endParaRPr>
          </a:p>
        </p:txBody>
      </p:sp>
      <p:sp>
        <p:nvSpPr>
          <p:cNvPr id="4" name="Text Box 5">
            <a:extLst>
              <a:ext uri="{FF2B5EF4-FFF2-40B4-BE49-F238E27FC236}">
                <a16:creationId xmlns:a16="http://schemas.microsoft.com/office/drawing/2014/main" id="{4B89CC86-C810-5793-9A5D-75C0C525F1B3}"/>
              </a:ext>
            </a:extLst>
          </p:cNvPr>
          <p:cNvSpPr txBox="1">
            <a:spLocks noChangeArrowheads="1"/>
          </p:cNvSpPr>
          <p:nvPr/>
        </p:nvSpPr>
        <p:spPr bwMode="auto">
          <a:xfrm>
            <a:off x="730266" y="383724"/>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BBC News Report 2006</a:t>
            </a:r>
          </a:p>
        </p:txBody>
      </p:sp>
      <p:sp>
        <p:nvSpPr>
          <p:cNvPr id="6" name="Rectangle 2">
            <a:extLst>
              <a:ext uri="{FF2B5EF4-FFF2-40B4-BE49-F238E27FC236}">
                <a16:creationId xmlns:a16="http://schemas.microsoft.com/office/drawing/2014/main" id="{2828C8CE-1AF4-3EF6-4E00-F322E1FCD6C8}"/>
              </a:ext>
            </a:extLst>
          </p:cNvPr>
          <p:cNvSpPr>
            <a:spLocks noChangeArrowheads="1"/>
          </p:cNvSpPr>
          <p:nvPr/>
        </p:nvSpPr>
        <p:spPr bwMode="auto">
          <a:xfrm>
            <a:off x="874729" y="2118752"/>
            <a:ext cx="10148405" cy="1871662"/>
          </a:xfrm>
          <a:prstGeom prst="rect">
            <a:avLst/>
          </a:prstGeom>
          <a:solidFill>
            <a:srgbClr val="8AB9B9"/>
          </a:solidFill>
          <a:ln w="9525">
            <a:solidFill>
              <a:srgbClr val="000000"/>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Rectangle 4">
            <a:extLst>
              <a:ext uri="{FF2B5EF4-FFF2-40B4-BE49-F238E27FC236}">
                <a16:creationId xmlns:a16="http://schemas.microsoft.com/office/drawing/2014/main" id="{020284EC-F584-7438-B9C9-082CCCFD3D08}"/>
              </a:ext>
            </a:extLst>
          </p:cNvPr>
          <p:cNvSpPr>
            <a:spLocks noChangeArrowheads="1"/>
          </p:cNvSpPr>
          <p:nvPr/>
        </p:nvSpPr>
        <p:spPr bwMode="auto">
          <a:xfrm>
            <a:off x="1275498" y="2485200"/>
            <a:ext cx="96410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1" u="none" strike="noStrike" kern="1200" cap="none" spc="0" normalizeH="0" baseline="0" noProof="0" dirty="0">
                <a:ln>
                  <a:noFill/>
                </a:ln>
                <a:solidFill>
                  <a:srgbClr val="000000">
                    <a:lumMod val="65000"/>
                    <a:lumOff val="35000"/>
                  </a:srgbClr>
                </a:solidFill>
                <a:effectLst/>
                <a:uLnTx/>
                <a:uFillTx/>
                <a:latin typeface="Arial"/>
                <a:ea typeface="+mn-ea"/>
                <a:cs typeface="Arial" panose="020B0604020202020204" pitchFamily="34" charset="0"/>
              </a:rPr>
              <a:t>Everything has changed since they were at school and they are not confident in the new methods.</a:t>
            </a:r>
          </a:p>
        </p:txBody>
      </p:sp>
      <p:grpSp>
        <p:nvGrpSpPr>
          <p:cNvPr id="9" name="Group 8">
            <a:extLst>
              <a:ext uri="{FF2B5EF4-FFF2-40B4-BE49-F238E27FC236}">
                <a16:creationId xmlns:a16="http://schemas.microsoft.com/office/drawing/2014/main" id="{99D6D428-96C2-A859-91C9-424841285E59}"/>
              </a:ext>
            </a:extLst>
          </p:cNvPr>
          <p:cNvGrpSpPr/>
          <p:nvPr/>
        </p:nvGrpSpPr>
        <p:grpSpPr>
          <a:xfrm>
            <a:off x="655950" y="4477651"/>
            <a:ext cx="11797307" cy="1077520"/>
            <a:chOff x="655950" y="4477651"/>
            <a:chExt cx="11797307" cy="1077520"/>
          </a:xfrm>
        </p:grpSpPr>
        <p:sp>
          <p:nvSpPr>
            <p:cNvPr id="5" name="Rectangle 6">
              <a:extLst>
                <a:ext uri="{FF2B5EF4-FFF2-40B4-BE49-F238E27FC236}">
                  <a16:creationId xmlns:a16="http://schemas.microsoft.com/office/drawing/2014/main" id="{3E605B55-461D-94EA-381B-70F3738A33D1}"/>
                </a:ext>
              </a:extLst>
            </p:cNvPr>
            <p:cNvSpPr>
              <a:spLocks noChangeArrowheads="1"/>
            </p:cNvSpPr>
            <p:nvPr/>
          </p:nvSpPr>
          <p:spPr bwMode="auto">
            <a:xfrm>
              <a:off x="655950" y="4970396"/>
              <a:ext cx="117973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82% of parents feel unable to help pupils with their homework. </a:t>
              </a:r>
            </a:p>
          </p:txBody>
        </p:sp>
        <p:sp>
          <p:nvSpPr>
            <p:cNvPr id="8" name="TextBox 7">
              <a:extLst>
                <a:ext uri="{FF2B5EF4-FFF2-40B4-BE49-F238E27FC236}">
                  <a16:creationId xmlns:a16="http://schemas.microsoft.com/office/drawing/2014/main" id="{1A3DC784-90B3-A4C2-2447-3F0B7EE30340}"/>
                </a:ext>
              </a:extLst>
            </p:cNvPr>
            <p:cNvSpPr txBox="1"/>
            <p:nvPr/>
          </p:nvSpPr>
          <p:spPr>
            <a:xfrm>
              <a:off x="655950" y="4477651"/>
              <a:ext cx="6144984" cy="46166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BBC News Report 2010</a:t>
              </a:r>
            </a:p>
          </p:txBody>
        </p:sp>
      </p:grpSp>
    </p:spTree>
    <p:extLst>
      <p:ext uri="{BB962C8B-B14F-4D97-AF65-F5344CB8AC3E}">
        <p14:creationId xmlns:p14="http://schemas.microsoft.com/office/powerpoint/2010/main" val="4602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5A7CC7-3C32-954D-E380-C2C29E61FE90}"/>
              </a:ext>
            </a:extLst>
          </p:cNvPr>
          <p:cNvSpPr>
            <a:spLocks noChangeArrowheads="1"/>
          </p:cNvSpPr>
          <p:nvPr/>
        </p:nvSpPr>
        <p:spPr bwMode="auto">
          <a:xfrm>
            <a:off x="676858" y="1860003"/>
            <a:ext cx="820737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“My dad thinks that the way </a:t>
            </a:r>
            <a:r>
              <a:rPr kumimoji="0" lang="en-GB" altLang="en-US" sz="36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he</a:t>
            </a:r>
            <a:r>
              <a:rPr kumimoji="0" lang="en-GB" altLang="en-US" sz="36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does maths is easier and better than </a:t>
            </a:r>
            <a:r>
              <a:rPr kumimoji="0" lang="en-GB" altLang="en-US" sz="3600" b="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my</a:t>
            </a:r>
            <a:r>
              <a:rPr kumimoji="0" lang="en-GB" altLang="en-US" sz="3600" b="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way but he doesn’t understand my way and his way confuses me.”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Pupil – Catford High School</a:t>
            </a:r>
          </a:p>
        </p:txBody>
      </p:sp>
      <p:sp>
        <p:nvSpPr>
          <p:cNvPr id="5" name="Speech Bubble: Oval 4">
            <a:extLst>
              <a:ext uri="{FF2B5EF4-FFF2-40B4-BE49-F238E27FC236}">
                <a16:creationId xmlns:a16="http://schemas.microsoft.com/office/drawing/2014/main" id="{FC862CC8-9889-DEB7-7CAB-09BA7DE4405D}"/>
              </a:ext>
            </a:extLst>
          </p:cNvPr>
          <p:cNvSpPr/>
          <p:nvPr/>
        </p:nvSpPr>
        <p:spPr>
          <a:xfrm>
            <a:off x="9035773" y="2323460"/>
            <a:ext cx="2702653" cy="2038525"/>
          </a:xfrm>
          <a:prstGeom prst="wedgeEllipseCallout">
            <a:avLst>
              <a:gd name="adj1" fmla="val 57872"/>
              <a:gd name="adj2" fmla="val 67347"/>
            </a:avLst>
          </a:prstGeom>
          <a:solidFill>
            <a:srgbClr val="8AB9B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lumMod val="65000"/>
                    <a:lumOff val="35000"/>
                  </a:srgbClr>
                </a:solidFill>
                <a:effectLst/>
                <a:uLnTx/>
                <a:uFillTx/>
                <a:latin typeface="Arial"/>
                <a:ea typeface="+mn-ea"/>
                <a:cs typeface="+mn-cs"/>
              </a:rPr>
              <a:t>That’s not the way we do it in school!</a:t>
            </a:r>
          </a:p>
        </p:txBody>
      </p:sp>
      <p:sp>
        <p:nvSpPr>
          <p:cNvPr id="6" name="Title 1">
            <a:extLst>
              <a:ext uri="{FF2B5EF4-FFF2-40B4-BE49-F238E27FC236}">
                <a16:creationId xmlns:a16="http://schemas.microsoft.com/office/drawing/2014/main" id="{0A84A452-59FE-933A-C582-6ADC9A929B28}"/>
              </a:ext>
            </a:extLst>
          </p:cNvPr>
          <p:cNvSpPr>
            <a:spLocks noGrp="1"/>
          </p:cNvSpPr>
          <p:nvPr>
            <p:ph type="title"/>
          </p:nvPr>
        </p:nvSpPr>
        <p:spPr>
          <a:xfrm>
            <a:off x="676858" y="543189"/>
            <a:ext cx="10972800" cy="982117"/>
          </a:xfrm>
        </p:spPr>
        <p:txBody>
          <a:bodyPr>
            <a:normAutofit/>
          </a:bodyPr>
          <a:lstStyle/>
          <a:p>
            <a:r>
              <a:rPr lang="en-GB" sz="3600" b="1" dirty="0">
                <a:solidFill>
                  <a:schemeClr val="tx1">
                    <a:lumMod val="65000"/>
                    <a:lumOff val="35000"/>
                  </a:schemeClr>
                </a:solidFill>
                <a:latin typeface="Arial" panose="020B0604020202020204" pitchFamily="34" charset="0"/>
                <a:cs typeface="Arial" panose="020B0604020202020204" pitchFamily="34" charset="0"/>
              </a:rPr>
              <a:t>The ‘problem’ with maths</a:t>
            </a:r>
          </a:p>
        </p:txBody>
      </p:sp>
    </p:spTree>
    <p:extLst>
      <p:ext uri="{BB962C8B-B14F-4D97-AF65-F5344CB8AC3E}">
        <p14:creationId xmlns:p14="http://schemas.microsoft.com/office/powerpoint/2010/main" val="35044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EC3DA-640F-89D2-8B7B-56DACB8B3B28}"/>
              </a:ext>
            </a:extLst>
          </p:cNvPr>
          <p:cNvSpPr txBox="1"/>
          <p:nvPr/>
        </p:nvSpPr>
        <p:spPr>
          <a:xfrm>
            <a:off x="304800" y="413764"/>
            <a:ext cx="1203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How does Mastering Number help us to teach maths in school?</a:t>
            </a:r>
          </a:p>
        </p:txBody>
      </p:sp>
      <p:sp>
        <p:nvSpPr>
          <p:cNvPr id="4" name="TextBox 3">
            <a:extLst>
              <a:ext uri="{FF2B5EF4-FFF2-40B4-BE49-F238E27FC236}">
                <a16:creationId xmlns:a16="http://schemas.microsoft.com/office/drawing/2014/main" id="{44BA3677-DBAD-BFB3-CEFE-9D7529C30668}"/>
              </a:ext>
            </a:extLst>
          </p:cNvPr>
          <p:cNvSpPr txBox="1"/>
          <p:nvPr/>
        </p:nvSpPr>
        <p:spPr>
          <a:xfrm>
            <a:off x="542488" y="1185750"/>
            <a:ext cx="1110702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85858"/>
                </a:solidFill>
                <a:effectLst/>
                <a:uLnTx/>
                <a:uFillTx/>
                <a:latin typeface="Arial"/>
                <a:ea typeface="+mn-ea"/>
                <a:cs typeface="+mn-cs"/>
              </a:rPr>
              <a:t>The Mastering Number Programme in Year 2 will help your child to develop </a:t>
            </a:r>
            <a:r>
              <a:rPr kumimoji="0" lang="en-GB" sz="2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good</a:t>
            </a:r>
            <a:r>
              <a:rPr kumimoji="0" lang="en-GB" sz="2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 </a:t>
            </a:r>
            <a:r>
              <a:rPr kumimoji="0" lang="en-GB" sz="2800" b="0" i="1" u="none" strike="noStrike" kern="1200" cap="none" spc="0" normalizeH="0" baseline="0" noProof="0" dirty="0">
                <a:ln>
                  <a:noFill/>
                </a:ln>
                <a:solidFill>
                  <a:srgbClr val="000000">
                    <a:lumMod val="65000"/>
                    <a:lumOff val="35000"/>
                  </a:srgbClr>
                </a:solidFill>
                <a:effectLst/>
                <a:uLnTx/>
                <a:uFillTx/>
                <a:latin typeface="Arial"/>
                <a:ea typeface="+mn-ea"/>
                <a:cs typeface="+mn-cs"/>
              </a:rPr>
              <a:t>number sense</a:t>
            </a:r>
            <a:r>
              <a:rPr kumimoji="0" lang="en-GB" sz="2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lumMod val="65000"/>
                    <a:lumOff val="35000"/>
                  </a:srgbClr>
                </a:solidFill>
                <a:effectLst/>
                <a:uLnTx/>
                <a:uFillTx/>
                <a:latin typeface="Arial"/>
                <a:ea typeface="+mn-ea"/>
                <a:cs typeface="+mn-cs"/>
              </a:rPr>
              <a:t>Some of the things they are learning include:</a:t>
            </a:r>
          </a:p>
        </p:txBody>
      </p:sp>
      <p:sp>
        <p:nvSpPr>
          <p:cNvPr id="11" name="TextBox 10">
            <a:extLst>
              <a:ext uri="{FF2B5EF4-FFF2-40B4-BE49-F238E27FC236}">
                <a16:creationId xmlns:a16="http://schemas.microsoft.com/office/drawing/2014/main" id="{5567173F-26EC-7137-2623-462C9A91F101}"/>
              </a:ext>
            </a:extLst>
          </p:cNvPr>
          <p:cNvSpPr txBox="1"/>
          <p:nvPr/>
        </p:nvSpPr>
        <p:spPr>
          <a:xfrm>
            <a:off x="1144944" y="5077686"/>
            <a:ext cx="43276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Recognising small numbers of objects without having to count them</a:t>
            </a:r>
          </a:p>
        </p:txBody>
      </p:sp>
      <p:sp>
        <p:nvSpPr>
          <p:cNvPr id="19" name="TextBox 18">
            <a:extLst>
              <a:ext uri="{FF2B5EF4-FFF2-40B4-BE49-F238E27FC236}">
                <a16:creationId xmlns:a16="http://schemas.microsoft.com/office/drawing/2014/main" id="{408B1B42-BAEA-450E-3D0A-CF9DC7232686}"/>
              </a:ext>
            </a:extLst>
          </p:cNvPr>
          <p:cNvSpPr txBox="1"/>
          <p:nvPr/>
        </p:nvSpPr>
        <p:spPr>
          <a:xfrm>
            <a:off x="6714583" y="4940102"/>
            <a:ext cx="33917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Know different ways to ‘make’ (compose) a number</a:t>
            </a:r>
          </a:p>
        </p:txBody>
      </p:sp>
      <p:grpSp>
        <p:nvGrpSpPr>
          <p:cNvPr id="5" name="Group 4">
            <a:extLst>
              <a:ext uri="{FF2B5EF4-FFF2-40B4-BE49-F238E27FC236}">
                <a16:creationId xmlns:a16="http://schemas.microsoft.com/office/drawing/2014/main" id="{82B6860A-D686-2403-3690-5DA116578EAD}"/>
              </a:ext>
            </a:extLst>
          </p:cNvPr>
          <p:cNvGrpSpPr/>
          <p:nvPr/>
        </p:nvGrpSpPr>
        <p:grpSpPr>
          <a:xfrm>
            <a:off x="6714583" y="3657663"/>
            <a:ext cx="3391737" cy="1114475"/>
            <a:chOff x="6984780" y="3647101"/>
            <a:chExt cx="4304111" cy="1102968"/>
          </a:xfrm>
        </p:grpSpPr>
        <p:grpSp>
          <p:nvGrpSpPr>
            <p:cNvPr id="7" name="Group 6">
              <a:extLst>
                <a:ext uri="{FF2B5EF4-FFF2-40B4-BE49-F238E27FC236}">
                  <a16:creationId xmlns:a16="http://schemas.microsoft.com/office/drawing/2014/main" id="{F0749E35-C52E-8B04-9C71-427956636152}"/>
                </a:ext>
              </a:extLst>
            </p:cNvPr>
            <p:cNvGrpSpPr/>
            <p:nvPr/>
          </p:nvGrpSpPr>
          <p:grpSpPr>
            <a:xfrm>
              <a:off x="6984780" y="3647104"/>
              <a:ext cx="2099158" cy="1102965"/>
              <a:chOff x="2824353" y="3211472"/>
              <a:chExt cx="1389314" cy="729990"/>
            </a:xfrm>
          </p:grpSpPr>
          <p:pic>
            <p:nvPicPr>
              <p:cNvPr id="22" name="Picture 21">
                <a:extLst>
                  <a:ext uri="{FF2B5EF4-FFF2-40B4-BE49-F238E27FC236}">
                    <a16:creationId xmlns:a16="http://schemas.microsoft.com/office/drawing/2014/main" id="{CAD80AE2-BA98-5AEC-7B29-1ED4E66923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53" y="3211472"/>
                <a:ext cx="659647" cy="335435"/>
              </a:xfrm>
              <a:prstGeom prst="rect">
                <a:avLst/>
              </a:prstGeom>
            </p:spPr>
          </p:pic>
          <p:pic>
            <p:nvPicPr>
              <p:cNvPr id="23" name="Picture 22">
                <a:extLst>
                  <a:ext uri="{FF2B5EF4-FFF2-40B4-BE49-F238E27FC236}">
                    <a16:creationId xmlns:a16="http://schemas.microsoft.com/office/drawing/2014/main" id="{5F2C9715-8A3C-5D0D-EC5B-78D7BCB242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4353" y="3605615"/>
                <a:ext cx="659647" cy="335435"/>
              </a:xfrm>
              <a:prstGeom prst="rect">
                <a:avLst/>
              </a:prstGeom>
            </p:spPr>
          </p:pic>
          <p:pic>
            <p:nvPicPr>
              <p:cNvPr id="24" name="Picture 23">
                <a:extLst>
                  <a:ext uri="{FF2B5EF4-FFF2-40B4-BE49-F238E27FC236}">
                    <a16:creationId xmlns:a16="http://schemas.microsoft.com/office/drawing/2014/main" id="{57B4B598-5737-D1DE-8013-4F8208C41D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021" y="3605615"/>
                <a:ext cx="659646" cy="335847"/>
              </a:xfrm>
              <a:prstGeom prst="rect">
                <a:avLst/>
              </a:prstGeom>
            </p:spPr>
          </p:pic>
          <p:pic>
            <p:nvPicPr>
              <p:cNvPr id="25" name="Picture 24">
                <a:extLst>
                  <a:ext uri="{FF2B5EF4-FFF2-40B4-BE49-F238E27FC236}">
                    <a16:creationId xmlns:a16="http://schemas.microsoft.com/office/drawing/2014/main" id="{D65162B8-AF9D-AB14-1322-2593D7CCE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020" y="3211472"/>
                <a:ext cx="659647" cy="335435"/>
              </a:xfrm>
              <a:prstGeom prst="rect">
                <a:avLst/>
              </a:prstGeom>
            </p:spPr>
          </p:pic>
        </p:grpSp>
        <p:grpSp>
          <p:nvGrpSpPr>
            <p:cNvPr id="13" name="Group 12">
              <a:extLst>
                <a:ext uri="{FF2B5EF4-FFF2-40B4-BE49-F238E27FC236}">
                  <a16:creationId xmlns:a16="http://schemas.microsoft.com/office/drawing/2014/main" id="{6CB6397C-F249-E1F9-EC85-96D22B78138E}"/>
                </a:ext>
              </a:extLst>
            </p:cNvPr>
            <p:cNvGrpSpPr/>
            <p:nvPr/>
          </p:nvGrpSpPr>
          <p:grpSpPr>
            <a:xfrm>
              <a:off x="9189733" y="3647101"/>
              <a:ext cx="2099158" cy="506819"/>
              <a:chOff x="2824353" y="3211472"/>
              <a:chExt cx="1389314" cy="335435"/>
            </a:xfrm>
          </p:grpSpPr>
          <p:pic>
            <p:nvPicPr>
              <p:cNvPr id="20" name="Picture 19">
                <a:extLst>
                  <a:ext uri="{FF2B5EF4-FFF2-40B4-BE49-F238E27FC236}">
                    <a16:creationId xmlns:a16="http://schemas.microsoft.com/office/drawing/2014/main" id="{0BEE58D9-3284-94F5-83B6-5717CCBCC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53" y="3211472"/>
                <a:ext cx="659647" cy="335435"/>
              </a:xfrm>
              <a:prstGeom prst="rect">
                <a:avLst/>
              </a:prstGeom>
            </p:spPr>
          </p:pic>
          <p:pic>
            <p:nvPicPr>
              <p:cNvPr id="21" name="Picture 20">
                <a:extLst>
                  <a:ext uri="{FF2B5EF4-FFF2-40B4-BE49-F238E27FC236}">
                    <a16:creationId xmlns:a16="http://schemas.microsoft.com/office/drawing/2014/main" id="{34C6C772-6C6C-C5F0-975F-516C64E7B8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020" y="3211472"/>
                <a:ext cx="659647" cy="335435"/>
              </a:xfrm>
              <a:prstGeom prst="rect">
                <a:avLst/>
              </a:prstGeom>
            </p:spPr>
          </p:pic>
        </p:grpSp>
      </p:grpSp>
      <p:grpSp>
        <p:nvGrpSpPr>
          <p:cNvPr id="28" name="Group 27">
            <a:extLst>
              <a:ext uri="{FF2B5EF4-FFF2-40B4-BE49-F238E27FC236}">
                <a16:creationId xmlns:a16="http://schemas.microsoft.com/office/drawing/2014/main" id="{BF6BD9B3-F345-8127-8ABF-492C0BEC7617}"/>
              </a:ext>
            </a:extLst>
          </p:cNvPr>
          <p:cNvGrpSpPr/>
          <p:nvPr/>
        </p:nvGrpSpPr>
        <p:grpSpPr>
          <a:xfrm>
            <a:off x="1751527" y="3575661"/>
            <a:ext cx="2757305" cy="1355615"/>
            <a:chOff x="1154938" y="3230893"/>
            <a:chExt cx="3598141" cy="1805471"/>
          </a:xfrm>
        </p:grpSpPr>
        <p:grpSp>
          <p:nvGrpSpPr>
            <p:cNvPr id="12" name="Group 11">
              <a:extLst>
                <a:ext uri="{FF2B5EF4-FFF2-40B4-BE49-F238E27FC236}">
                  <a16:creationId xmlns:a16="http://schemas.microsoft.com/office/drawing/2014/main" id="{5DECE40C-DD92-8DFE-1266-F4B07B3867B0}"/>
                </a:ext>
              </a:extLst>
            </p:cNvPr>
            <p:cNvGrpSpPr/>
            <p:nvPr/>
          </p:nvGrpSpPr>
          <p:grpSpPr>
            <a:xfrm>
              <a:off x="1154938" y="3429000"/>
              <a:ext cx="2600510" cy="1415895"/>
              <a:chOff x="4112552" y="3452462"/>
              <a:chExt cx="3243585" cy="1710099"/>
            </a:xfrm>
          </p:grpSpPr>
          <p:pic>
            <p:nvPicPr>
              <p:cNvPr id="8" name="Picture 7">
                <a:extLst>
                  <a:ext uri="{FF2B5EF4-FFF2-40B4-BE49-F238E27FC236}">
                    <a16:creationId xmlns:a16="http://schemas.microsoft.com/office/drawing/2014/main" id="{A8CAF1CB-5669-7D6C-8DB8-14C4E9883E88}"/>
                  </a:ext>
                </a:extLst>
              </p:cNvPr>
              <p:cNvPicPr>
                <a:picLocks noChangeAspect="1"/>
              </p:cNvPicPr>
              <p:nvPr/>
            </p:nvPicPr>
            <p:blipFill rotWithShape="1">
              <a:blip r:embed="rId6">
                <a:extLst>
                  <a:ext uri="{28A0092B-C50C-407E-A947-70E740481C1C}">
                    <a14:useLocalDpi xmlns:a14="http://schemas.microsoft.com/office/drawing/2010/main" val="0"/>
                  </a:ext>
                </a:extLst>
              </a:blip>
              <a:srcRect l="47232" t="76313" r="17069" b="-2074"/>
              <a:stretch/>
            </p:blipFill>
            <p:spPr>
              <a:xfrm rot="20226321">
                <a:off x="4112552" y="3452462"/>
                <a:ext cx="1900060" cy="814302"/>
              </a:xfrm>
              <a:prstGeom prst="rect">
                <a:avLst/>
              </a:prstGeom>
            </p:spPr>
          </p:pic>
          <p:pic>
            <p:nvPicPr>
              <p:cNvPr id="9" name="Picture 8">
                <a:extLst>
                  <a:ext uri="{FF2B5EF4-FFF2-40B4-BE49-F238E27FC236}">
                    <a16:creationId xmlns:a16="http://schemas.microsoft.com/office/drawing/2014/main" id="{D4DD3795-92EA-C1EF-90F2-C16936142BB6}"/>
                  </a:ext>
                </a:extLst>
              </p:cNvPr>
              <p:cNvPicPr>
                <a:picLocks noChangeAspect="1"/>
              </p:cNvPicPr>
              <p:nvPr/>
            </p:nvPicPr>
            <p:blipFill rotWithShape="1">
              <a:blip r:embed="rId6">
                <a:extLst>
                  <a:ext uri="{28A0092B-C50C-407E-A947-70E740481C1C}">
                    <a14:useLocalDpi xmlns:a14="http://schemas.microsoft.com/office/drawing/2010/main" val="0"/>
                  </a:ext>
                </a:extLst>
              </a:blip>
              <a:srcRect l="47232" t="76313" r="17069" b="-2074"/>
              <a:stretch/>
            </p:blipFill>
            <p:spPr>
              <a:xfrm rot="338340">
                <a:off x="4470637" y="4348259"/>
                <a:ext cx="1900060" cy="814302"/>
              </a:xfrm>
              <a:prstGeom prst="rect">
                <a:avLst/>
              </a:prstGeom>
            </p:spPr>
          </p:pic>
          <p:pic>
            <p:nvPicPr>
              <p:cNvPr id="10" name="Picture 9">
                <a:extLst>
                  <a:ext uri="{FF2B5EF4-FFF2-40B4-BE49-F238E27FC236}">
                    <a16:creationId xmlns:a16="http://schemas.microsoft.com/office/drawing/2014/main" id="{BB52833D-62C7-ED58-6F77-E77DA0823322}"/>
                  </a:ext>
                </a:extLst>
              </p:cNvPr>
              <p:cNvPicPr>
                <a:picLocks noChangeAspect="1"/>
              </p:cNvPicPr>
              <p:nvPr/>
            </p:nvPicPr>
            <p:blipFill rotWithShape="1">
              <a:blip r:embed="rId6">
                <a:extLst>
                  <a:ext uri="{28A0092B-C50C-407E-A947-70E740481C1C}">
                    <a14:useLocalDpi xmlns:a14="http://schemas.microsoft.com/office/drawing/2010/main" val="0"/>
                  </a:ext>
                </a:extLst>
              </a:blip>
              <a:srcRect l="47232" t="76313" r="17069" b="-2074"/>
              <a:stretch/>
            </p:blipFill>
            <p:spPr>
              <a:xfrm rot="20764559">
                <a:off x="5456077" y="3875582"/>
                <a:ext cx="1900060" cy="814302"/>
              </a:xfrm>
              <a:prstGeom prst="rect">
                <a:avLst/>
              </a:prstGeom>
            </p:spPr>
          </p:pic>
        </p:grpSp>
        <p:pic>
          <p:nvPicPr>
            <p:cNvPr id="26" name="Picture 25">
              <a:extLst>
                <a:ext uri="{FF2B5EF4-FFF2-40B4-BE49-F238E27FC236}">
                  <a16:creationId xmlns:a16="http://schemas.microsoft.com/office/drawing/2014/main" id="{2B319EAC-098A-97FE-7375-F0CBD0CA61F7}"/>
                </a:ext>
              </a:extLst>
            </p:cNvPr>
            <p:cNvPicPr>
              <a:picLocks noChangeAspect="1"/>
            </p:cNvPicPr>
            <p:nvPr/>
          </p:nvPicPr>
          <p:blipFill rotWithShape="1">
            <a:blip r:embed="rId6">
              <a:extLst>
                <a:ext uri="{28A0092B-C50C-407E-A947-70E740481C1C}">
                  <a14:useLocalDpi xmlns:a14="http://schemas.microsoft.com/office/drawing/2010/main" val="0"/>
                </a:ext>
              </a:extLst>
            </a:blip>
            <a:srcRect l="47232" t="76313" r="17069" b="-2074"/>
            <a:stretch/>
          </p:blipFill>
          <p:spPr>
            <a:xfrm rot="20764559">
              <a:off x="3229726" y="4362154"/>
              <a:ext cx="1523353" cy="674210"/>
            </a:xfrm>
            <a:prstGeom prst="rect">
              <a:avLst/>
            </a:prstGeom>
          </p:spPr>
        </p:pic>
        <p:pic>
          <p:nvPicPr>
            <p:cNvPr id="27" name="Picture 26">
              <a:extLst>
                <a:ext uri="{FF2B5EF4-FFF2-40B4-BE49-F238E27FC236}">
                  <a16:creationId xmlns:a16="http://schemas.microsoft.com/office/drawing/2014/main" id="{12ACDFD5-C681-2B08-2B4E-B72694DDB404}"/>
                </a:ext>
              </a:extLst>
            </p:cNvPr>
            <p:cNvPicPr>
              <a:picLocks noChangeAspect="1"/>
            </p:cNvPicPr>
            <p:nvPr/>
          </p:nvPicPr>
          <p:blipFill rotWithShape="1">
            <a:blip r:embed="rId6">
              <a:extLst>
                <a:ext uri="{28A0092B-C50C-407E-A947-70E740481C1C}">
                  <a14:useLocalDpi xmlns:a14="http://schemas.microsoft.com/office/drawing/2010/main" val="0"/>
                </a:ext>
              </a:extLst>
            </a:blip>
            <a:srcRect l="47232" t="76313" r="17069" b="-2074"/>
            <a:stretch/>
          </p:blipFill>
          <p:spPr>
            <a:xfrm rot="20764559">
              <a:off x="2891542" y="3230893"/>
              <a:ext cx="1523353" cy="674210"/>
            </a:xfrm>
            <a:prstGeom prst="rect">
              <a:avLst/>
            </a:prstGeom>
          </p:spPr>
        </p:pic>
      </p:grpSp>
    </p:spTree>
    <p:extLst>
      <p:ext uri="{BB962C8B-B14F-4D97-AF65-F5344CB8AC3E}">
        <p14:creationId xmlns:p14="http://schemas.microsoft.com/office/powerpoint/2010/main" val="195762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EC3DA-640F-89D2-8B7B-56DACB8B3B28}"/>
              </a:ext>
            </a:extLst>
          </p:cNvPr>
          <p:cNvSpPr txBox="1"/>
          <p:nvPr/>
        </p:nvSpPr>
        <p:spPr>
          <a:xfrm>
            <a:off x="542487" y="446646"/>
            <a:ext cx="121175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How does knowing how numbers are ‘made’ help children?</a:t>
            </a:r>
          </a:p>
        </p:txBody>
      </p:sp>
      <p:sp>
        <p:nvSpPr>
          <p:cNvPr id="6" name="Speech Bubble: Rectangle with Corners Rounded 5">
            <a:extLst>
              <a:ext uri="{FF2B5EF4-FFF2-40B4-BE49-F238E27FC236}">
                <a16:creationId xmlns:a16="http://schemas.microsoft.com/office/drawing/2014/main" id="{A26AA790-034F-55BE-02CF-2008B280BA12}"/>
              </a:ext>
            </a:extLst>
          </p:cNvPr>
          <p:cNvSpPr/>
          <p:nvPr/>
        </p:nvSpPr>
        <p:spPr>
          <a:xfrm>
            <a:off x="786183" y="1362090"/>
            <a:ext cx="5589814" cy="1090433"/>
          </a:xfrm>
          <a:prstGeom prst="wedgeRoundRectCallout">
            <a:avLst>
              <a:gd name="adj1" fmla="val -35572"/>
              <a:gd name="adj2" fmla="val 103560"/>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I know that 8 is made of 5 and 3 so I will also know...</a:t>
            </a:r>
          </a:p>
        </p:txBody>
      </p:sp>
      <p:pic>
        <p:nvPicPr>
          <p:cNvPr id="7" name="Picture 6">
            <a:extLst>
              <a:ext uri="{FF2B5EF4-FFF2-40B4-BE49-F238E27FC236}">
                <a16:creationId xmlns:a16="http://schemas.microsoft.com/office/drawing/2014/main" id="{D6323AE8-15EF-8A74-99F9-4FB1F66EBA28}"/>
              </a:ext>
            </a:extLst>
          </p:cNvPr>
          <p:cNvPicPr>
            <a:picLocks noChangeAspect="1"/>
          </p:cNvPicPr>
          <p:nvPr/>
        </p:nvPicPr>
        <p:blipFill rotWithShape="1">
          <a:blip r:embed="rId3">
            <a:extLst>
              <a:ext uri="{28A0092B-C50C-407E-A947-70E740481C1C}">
                <a14:useLocalDpi xmlns:a14="http://schemas.microsoft.com/office/drawing/2010/main" val="0"/>
              </a:ext>
            </a:extLst>
          </a:blip>
          <a:srcRect l="33943" t="39751" r="57851" b="40311"/>
          <a:stretch/>
        </p:blipFill>
        <p:spPr>
          <a:xfrm>
            <a:off x="0" y="2736276"/>
            <a:ext cx="2190107" cy="3814328"/>
          </a:xfrm>
          <a:prstGeom prst="rect">
            <a:avLst/>
          </a:prstGeom>
        </p:spPr>
      </p:pic>
      <p:sp>
        <p:nvSpPr>
          <p:cNvPr id="10" name="TextBox 9">
            <a:extLst>
              <a:ext uri="{FF2B5EF4-FFF2-40B4-BE49-F238E27FC236}">
                <a16:creationId xmlns:a16="http://schemas.microsoft.com/office/drawing/2014/main" id="{E34E5467-2B32-55BA-9728-BA252C4270F9}"/>
              </a:ext>
            </a:extLst>
          </p:cNvPr>
          <p:cNvSpPr txBox="1"/>
          <p:nvPr/>
        </p:nvSpPr>
        <p:spPr>
          <a:xfrm>
            <a:off x="2190107" y="3550833"/>
            <a:ext cx="335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0000">
                    <a:lumMod val="65000"/>
                    <a:lumOff val="35000"/>
                  </a:srgbClr>
                </a:solidFill>
                <a:latin typeface="Arial"/>
              </a:rPr>
              <a:t>5</a:t>
            </a:r>
            <a:r>
              <a:rPr kumimoji="0" lang="en-GB" sz="4000" b="0" i="0" u="none" strike="noStrike" kern="1200" cap="none" spc="0" normalizeH="0" baseline="0" noProof="0" dirty="0">
                <a:ln>
                  <a:noFill/>
                </a:ln>
                <a:solidFill>
                  <a:srgbClr val="000000">
                    <a:lumMod val="65000"/>
                    <a:lumOff val="35000"/>
                  </a:srgbClr>
                </a:solidFill>
                <a:effectLst/>
                <a:uLnTx/>
                <a:uFillTx/>
                <a:latin typeface="Arial"/>
                <a:ea typeface="+mn-ea"/>
                <a:cs typeface="+mn-cs"/>
              </a:rPr>
              <a:t>0 + </a:t>
            </a:r>
            <a:r>
              <a:rPr lang="en-GB" sz="4000" dirty="0">
                <a:solidFill>
                  <a:srgbClr val="000000">
                    <a:lumMod val="65000"/>
                    <a:lumOff val="35000"/>
                  </a:srgbClr>
                </a:solidFill>
                <a:latin typeface="Arial"/>
              </a:rPr>
              <a:t>3</a:t>
            </a:r>
            <a:r>
              <a:rPr kumimoji="0" lang="en-GB" sz="4000" b="0" i="0" u="none" strike="noStrike" kern="1200" cap="none" spc="0" normalizeH="0" baseline="0" noProof="0" dirty="0">
                <a:ln>
                  <a:noFill/>
                </a:ln>
                <a:solidFill>
                  <a:srgbClr val="000000">
                    <a:lumMod val="65000"/>
                    <a:lumOff val="35000"/>
                  </a:srgbClr>
                </a:solidFill>
                <a:effectLst/>
                <a:uLnTx/>
                <a:uFillTx/>
                <a:latin typeface="Arial"/>
                <a:ea typeface="+mn-ea"/>
                <a:cs typeface="+mn-cs"/>
              </a:rPr>
              <a:t>0 = 80</a:t>
            </a:r>
          </a:p>
        </p:txBody>
      </p:sp>
      <p:sp>
        <p:nvSpPr>
          <p:cNvPr id="11" name="TextBox 10">
            <a:extLst>
              <a:ext uri="{FF2B5EF4-FFF2-40B4-BE49-F238E27FC236}">
                <a16:creationId xmlns:a16="http://schemas.microsoft.com/office/drawing/2014/main" id="{91DDA52B-78C9-771C-2F1C-A4D1F372D108}"/>
              </a:ext>
            </a:extLst>
          </p:cNvPr>
          <p:cNvSpPr txBox="1"/>
          <p:nvPr/>
        </p:nvSpPr>
        <p:spPr>
          <a:xfrm>
            <a:off x="2070488" y="4542472"/>
            <a:ext cx="395045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0000">
                    <a:lumMod val="65000"/>
                    <a:lumOff val="35000"/>
                  </a:srgbClr>
                </a:solidFill>
                <a:latin typeface="Arial"/>
              </a:rPr>
              <a:t>5</a:t>
            </a:r>
            <a:r>
              <a:rPr kumimoji="0" lang="en-GB" sz="4000" b="0" i="0" u="none" strike="noStrike" kern="1200" cap="none" spc="0" normalizeH="0" baseline="0" noProof="0" dirty="0">
                <a:ln>
                  <a:noFill/>
                </a:ln>
                <a:solidFill>
                  <a:srgbClr val="000000">
                    <a:lumMod val="65000"/>
                    <a:lumOff val="35000"/>
                  </a:srgbClr>
                </a:solidFill>
                <a:effectLst/>
                <a:uLnTx/>
                <a:uFillTx/>
                <a:latin typeface="Arial"/>
                <a:ea typeface="+mn-ea"/>
                <a:cs typeface="+mn-cs"/>
              </a:rPr>
              <a:t>00 + </a:t>
            </a:r>
            <a:r>
              <a:rPr lang="en-GB" sz="4000" dirty="0">
                <a:solidFill>
                  <a:srgbClr val="000000">
                    <a:lumMod val="65000"/>
                    <a:lumOff val="35000"/>
                  </a:srgbClr>
                </a:solidFill>
                <a:latin typeface="Arial"/>
              </a:rPr>
              <a:t>3</a:t>
            </a:r>
            <a:r>
              <a:rPr kumimoji="0" lang="en-GB" sz="4000" b="0" i="0" u="none" strike="noStrike" kern="1200" cap="none" spc="0" normalizeH="0" baseline="0" noProof="0" dirty="0">
                <a:ln>
                  <a:noFill/>
                </a:ln>
                <a:solidFill>
                  <a:srgbClr val="000000">
                    <a:lumMod val="65000"/>
                    <a:lumOff val="35000"/>
                  </a:srgbClr>
                </a:solidFill>
                <a:effectLst/>
                <a:uLnTx/>
                <a:uFillTx/>
                <a:latin typeface="Arial"/>
                <a:ea typeface="+mn-ea"/>
                <a:cs typeface="+mn-cs"/>
              </a:rPr>
              <a:t>00 = 800</a:t>
            </a:r>
          </a:p>
        </p:txBody>
      </p:sp>
      <p:sp>
        <p:nvSpPr>
          <p:cNvPr id="12" name="TextBox 11">
            <a:extLst>
              <a:ext uri="{FF2B5EF4-FFF2-40B4-BE49-F238E27FC236}">
                <a16:creationId xmlns:a16="http://schemas.microsoft.com/office/drawing/2014/main" id="{F198F547-B0E5-738A-77CF-630306110B96}"/>
              </a:ext>
            </a:extLst>
          </p:cNvPr>
          <p:cNvSpPr txBox="1"/>
          <p:nvPr/>
        </p:nvSpPr>
        <p:spPr>
          <a:xfrm>
            <a:off x="7089935" y="1416872"/>
            <a:ext cx="33528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000000">
                    <a:lumMod val="65000"/>
                    <a:lumOff val="35000"/>
                  </a:srgbClr>
                </a:solidFill>
                <a:latin typeface="Arial"/>
              </a:rPr>
              <a:t>8</a:t>
            </a:r>
            <a:r>
              <a:rPr kumimoji="0" lang="en-GB" sz="4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 </a:t>
            </a:r>
            <a:r>
              <a:rPr lang="en-GB" sz="4400" dirty="0">
                <a:solidFill>
                  <a:srgbClr val="000000">
                    <a:lumMod val="65000"/>
                    <a:lumOff val="35000"/>
                  </a:srgbClr>
                </a:solidFill>
                <a:latin typeface="Arial"/>
              </a:rPr>
              <a:t>3</a:t>
            </a:r>
            <a:r>
              <a:rPr kumimoji="0" lang="en-GB" sz="4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 5</a:t>
            </a:r>
          </a:p>
        </p:txBody>
      </p:sp>
      <p:sp>
        <p:nvSpPr>
          <p:cNvPr id="14" name="TextBox 13">
            <a:extLst>
              <a:ext uri="{FF2B5EF4-FFF2-40B4-BE49-F238E27FC236}">
                <a16:creationId xmlns:a16="http://schemas.microsoft.com/office/drawing/2014/main" id="{845C1BE2-B6DA-2274-86AE-E58D4B02F33D}"/>
              </a:ext>
            </a:extLst>
          </p:cNvPr>
          <p:cNvSpPr txBox="1"/>
          <p:nvPr/>
        </p:nvSpPr>
        <p:spPr>
          <a:xfrm>
            <a:off x="6985763" y="2351555"/>
            <a:ext cx="33528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solidFill>
                  <a:srgbClr val="000000">
                    <a:lumMod val="65000"/>
                    <a:lumOff val="35000"/>
                  </a:srgbClr>
                </a:solidFill>
                <a:latin typeface="Arial"/>
              </a:rPr>
              <a:t>8</a:t>
            </a:r>
            <a:r>
              <a:rPr kumimoji="0" lang="en-GB" sz="4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0 – </a:t>
            </a:r>
            <a:r>
              <a:rPr lang="en-GB" sz="4400" dirty="0">
                <a:solidFill>
                  <a:srgbClr val="000000">
                    <a:lumMod val="65000"/>
                    <a:lumOff val="35000"/>
                  </a:srgbClr>
                </a:solidFill>
                <a:latin typeface="Arial"/>
              </a:rPr>
              <a:t>3</a:t>
            </a:r>
            <a:r>
              <a:rPr kumimoji="0" lang="en-GB" sz="4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0 = 50</a:t>
            </a:r>
          </a:p>
        </p:txBody>
      </p:sp>
      <p:sp>
        <p:nvSpPr>
          <p:cNvPr id="15" name="TextBox 14">
            <a:extLst>
              <a:ext uri="{FF2B5EF4-FFF2-40B4-BE49-F238E27FC236}">
                <a16:creationId xmlns:a16="http://schemas.microsoft.com/office/drawing/2014/main" id="{407B1068-050A-2100-A724-F889F848FB99}"/>
              </a:ext>
            </a:extLst>
          </p:cNvPr>
          <p:cNvSpPr txBox="1"/>
          <p:nvPr/>
        </p:nvSpPr>
        <p:spPr>
          <a:xfrm>
            <a:off x="6909644" y="3550833"/>
            <a:ext cx="447694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0.5 + 0.3 = 0.8</a:t>
            </a:r>
          </a:p>
        </p:txBody>
      </p:sp>
      <p:sp>
        <p:nvSpPr>
          <p:cNvPr id="16" name="TextBox 15">
            <a:extLst>
              <a:ext uri="{FF2B5EF4-FFF2-40B4-BE49-F238E27FC236}">
                <a16:creationId xmlns:a16="http://schemas.microsoft.com/office/drawing/2014/main" id="{9E3F469F-2D41-ED6A-F96C-538925F28161}"/>
              </a:ext>
            </a:extLst>
          </p:cNvPr>
          <p:cNvSpPr txBox="1"/>
          <p:nvPr/>
        </p:nvSpPr>
        <p:spPr>
          <a:xfrm>
            <a:off x="7089935" y="4542472"/>
            <a:ext cx="41163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0000">
                    <a:lumMod val="65000"/>
                    <a:lumOff val="35000"/>
                  </a:srgbClr>
                </a:solidFill>
                <a:effectLst/>
                <a:uLnTx/>
                <a:uFillTx/>
                <a:latin typeface="Arial"/>
                <a:ea typeface="+mn-ea"/>
                <a:cs typeface="+mn-cs"/>
              </a:rPr>
              <a:t>0.8 – 0.3 = 0.5</a:t>
            </a:r>
          </a:p>
        </p:txBody>
      </p:sp>
      <p:sp>
        <p:nvSpPr>
          <p:cNvPr id="2" name="TextBox 1">
            <a:extLst>
              <a:ext uri="{FF2B5EF4-FFF2-40B4-BE49-F238E27FC236}">
                <a16:creationId xmlns:a16="http://schemas.microsoft.com/office/drawing/2014/main" id="{95E05CDB-C280-D37F-7124-7070BD2436FB}"/>
              </a:ext>
            </a:extLst>
          </p:cNvPr>
          <p:cNvSpPr txBox="1"/>
          <p:nvPr/>
        </p:nvSpPr>
        <p:spPr>
          <a:xfrm>
            <a:off x="2113638" y="2534340"/>
            <a:ext cx="335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dirty="0">
                <a:solidFill>
                  <a:srgbClr val="000000">
                    <a:lumMod val="65000"/>
                    <a:lumOff val="35000"/>
                  </a:srgbClr>
                </a:solidFill>
                <a:latin typeface="Arial"/>
              </a:rPr>
              <a:t>5</a:t>
            </a:r>
            <a:r>
              <a:rPr kumimoji="0" lang="en-GB" sz="40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 </a:t>
            </a:r>
            <a:r>
              <a:rPr lang="en-GB" sz="4000" dirty="0">
                <a:solidFill>
                  <a:srgbClr val="000000">
                    <a:lumMod val="65000"/>
                    <a:lumOff val="35000"/>
                  </a:srgbClr>
                </a:solidFill>
                <a:latin typeface="Arial"/>
              </a:rPr>
              <a:t>3</a:t>
            </a:r>
            <a:r>
              <a:rPr kumimoji="0" lang="en-GB" sz="40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 8</a:t>
            </a:r>
          </a:p>
        </p:txBody>
      </p:sp>
    </p:spTree>
    <p:extLst>
      <p:ext uri="{BB962C8B-B14F-4D97-AF65-F5344CB8AC3E}">
        <p14:creationId xmlns:p14="http://schemas.microsoft.com/office/powerpoint/2010/main" val="269701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12" grpId="0"/>
      <p:bldP spid="14" grpId="0"/>
      <p:bldP spid="15" grpId="0"/>
      <p:bldP spid="1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CEC3DA-640F-89D2-8B7B-56DACB8B3B28}"/>
              </a:ext>
            </a:extLst>
          </p:cNvPr>
          <p:cNvSpPr txBox="1"/>
          <p:nvPr/>
        </p:nvSpPr>
        <p:spPr>
          <a:xfrm>
            <a:off x="304800" y="413764"/>
            <a:ext cx="1203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lumMod val="65000"/>
                    <a:lumOff val="35000"/>
                  </a:srgbClr>
                </a:solidFill>
                <a:effectLst/>
                <a:uLnTx/>
                <a:uFillTx/>
                <a:latin typeface="Arial"/>
                <a:ea typeface="+mn-ea"/>
                <a:cs typeface="+mn-cs"/>
              </a:rPr>
              <a:t>Looking at the numbers 6, 7, 8 and 9</a:t>
            </a:r>
          </a:p>
        </p:txBody>
      </p:sp>
      <p:sp>
        <p:nvSpPr>
          <p:cNvPr id="4" name="TextBox 3">
            <a:extLst>
              <a:ext uri="{FF2B5EF4-FFF2-40B4-BE49-F238E27FC236}">
                <a16:creationId xmlns:a16="http://schemas.microsoft.com/office/drawing/2014/main" id="{44BA3677-DBAD-BFB3-CEFE-9D7529C30668}"/>
              </a:ext>
            </a:extLst>
          </p:cNvPr>
          <p:cNvSpPr txBox="1"/>
          <p:nvPr/>
        </p:nvSpPr>
        <p:spPr>
          <a:xfrm>
            <a:off x="304800" y="992814"/>
            <a:ext cx="112559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000000">
                    <a:lumMod val="65000"/>
                    <a:lumOff val="35000"/>
                  </a:srgbClr>
                </a:solidFill>
                <a:effectLst/>
                <a:uLnTx/>
                <a:uFillTx/>
                <a:latin typeface="Arial"/>
                <a:ea typeface="+mn-ea"/>
                <a:cs typeface="+mn-cs"/>
              </a:rPr>
              <a:t>Children will learn that these numbers all have 5 ‘inside them’, as well as seeing all the ways they can be made.</a:t>
            </a:r>
          </a:p>
        </p:txBody>
      </p:sp>
      <p:grpSp>
        <p:nvGrpSpPr>
          <p:cNvPr id="2" name="Group 1">
            <a:extLst>
              <a:ext uri="{FF2B5EF4-FFF2-40B4-BE49-F238E27FC236}">
                <a16:creationId xmlns:a16="http://schemas.microsoft.com/office/drawing/2014/main" id="{86B89666-82DB-8135-AA12-23D7EA78457D}"/>
              </a:ext>
            </a:extLst>
          </p:cNvPr>
          <p:cNvGrpSpPr/>
          <p:nvPr/>
        </p:nvGrpSpPr>
        <p:grpSpPr>
          <a:xfrm>
            <a:off x="7511149" y="3995324"/>
            <a:ext cx="3021814" cy="1265356"/>
            <a:chOff x="1154281" y="2237546"/>
            <a:chExt cx="4335932" cy="1760632"/>
          </a:xfrm>
        </p:grpSpPr>
        <p:pic>
          <p:nvPicPr>
            <p:cNvPr id="8" name="Picture 7">
              <a:extLst>
                <a:ext uri="{FF2B5EF4-FFF2-40B4-BE49-F238E27FC236}">
                  <a16:creationId xmlns:a16="http://schemas.microsoft.com/office/drawing/2014/main" id="{6791669F-E23A-2A7F-F8A7-651D793970A0}"/>
                </a:ext>
              </a:extLst>
            </p:cNvPr>
            <p:cNvPicPr>
              <a:picLocks noChangeAspect="1"/>
            </p:cNvPicPr>
            <p:nvPr/>
          </p:nvPicPr>
          <p:blipFill>
            <a:blip r:embed="rId3">
              <a:extLst>
                <a:ext uri="{28A0092B-C50C-407E-A947-70E740481C1C}">
                  <a14:useLocalDpi xmlns:a14="http://schemas.microsoft.com/office/drawing/2010/main" val="0"/>
                </a:ext>
              </a:extLst>
            </a:blip>
            <a:srcRect l="14046" t="30481" r="27046" b="26991"/>
            <a:stretch>
              <a:fillRect/>
            </a:stretch>
          </p:blipFill>
          <p:spPr bwMode="auto">
            <a:xfrm>
              <a:off x="1154281" y="2237546"/>
              <a:ext cx="4335932" cy="1760632"/>
            </a:xfrm>
            <a:prstGeom prst="rect">
              <a:avLst/>
            </a:prstGeom>
            <a:noFill/>
            <a:ln>
              <a:noFill/>
            </a:ln>
            <a:effectLst/>
          </p:spPr>
        </p:pic>
        <p:sp>
          <p:nvSpPr>
            <p:cNvPr id="9" name="Oval 8">
              <a:extLst>
                <a:ext uri="{FF2B5EF4-FFF2-40B4-BE49-F238E27FC236}">
                  <a16:creationId xmlns:a16="http://schemas.microsoft.com/office/drawing/2014/main" id="{B58A2821-612D-F7E5-4300-8038C274851C}"/>
                </a:ext>
              </a:extLst>
            </p:cNvPr>
            <p:cNvSpPr/>
            <p:nvPr/>
          </p:nvSpPr>
          <p:spPr>
            <a:xfrm>
              <a:off x="2124247" y="2461098"/>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ACC3AD70-E47F-EDFF-15B3-C1D22C184697}"/>
                </a:ext>
              </a:extLst>
            </p:cNvPr>
            <p:cNvSpPr/>
            <p:nvPr/>
          </p:nvSpPr>
          <p:spPr>
            <a:xfrm>
              <a:off x="2937776" y="2461098"/>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E2EB763A-ABA1-4155-973B-9BD2AA67A2BB}"/>
                </a:ext>
              </a:extLst>
            </p:cNvPr>
            <p:cNvSpPr/>
            <p:nvPr/>
          </p:nvSpPr>
          <p:spPr>
            <a:xfrm>
              <a:off x="1310718" y="2461098"/>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a:extLst>
                <a:ext uri="{FF2B5EF4-FFF2-40B4-BE49-F238E27FC236}">
                  <a16:creationId xmlns:a16="http://schemas.microsoft.com/office/drawing/2014/main" id="{CCCD3931-1665-707D-3F16-184B8AAFFE44}"/>
                </a:ext>
              </a:extLst>
            </p:cNvPr>
            <p:cNvSpPr/>
            <p:nvPr/>
          </p:nvSpPr>
          <p:spPr>
            <a:xfrm>
              <a:off x="3751305" y="2466137"/>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a:extLst>
                <a:ext uri="{FF2B5EF4-FFF2-40B4-BE49-F238E27FC236}">
                  <a16:creationId xmlns:a16="http://schemas.microsoft.com/office/drawing/2014/main" id="{D05BBCEB-5903-7173-5268-D6BA037B8BA1}"/>
                </a:ext>
              </a:extLst>
            </p:cNvPr>
            <p:cNvSpPr/>
            <p:nvPr/>
          </p:nvSpPr>
          <p:spPr>
            <a:xfrm>
              <a:off x="4582794" y="2461098"/>
              <a:ext cx="657092" cy="6567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Oval 19">
              <a:extLst>
                <a:ext uri="{FF2B5EF4-FFF2-40B4-BE49-F238E27FC236}">
                  <a16:creationId xmlns:a16="http://schemas.microsoft.com/office/drawing/2014/main" id="{FCAC4DEA-003B-C419-92EC-90FD37F04FC9}"/>
                </a:ext>
              </a:extLst>
            </p:cNvPr>
            <p:cNvSpPr/>
            <p:nvPr/>
          </p:nvSpPr>
          <p:spPr>
            <a:xfrm>
              <a:off x="1310718" y="3245985"/>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23" name="Oval 22">
              <a:extLst>
                <a:ext uri="{FF2B5EF4-FFF2-40B4-BE49-F238E27FC236}">
                  <a16:creationId xmlns:a16="http://schemas.microsoft.com/office/drawing/2014/main" id="{02D4993D-4466-DC87-A8B2-EFD4FEFE4EB7}"/>
                </a:ext>
              </a:extLst>
            </p:cNvPr>
            <p:cNvSpPr/>
            <p:nvPr/>
          </p:nvSpPr>
          <p:spPr>
            <a:xfrm>
              <a:off x="2124247" y="3229638"/>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sp>
          <p:nvSpPr>
            <p:cNvPr id="24" name="Oval 23">
              <a:extLst>
                <a:ext uri="{FF2B5EF4-FFF2-40B4-BE49-F238E27FC236}">
                  <a16:creationId xmlns:a16="http://schemas.microsoft.com/office/drawing/2014/main" id="{722093C6-56E3-F47A-CAF9-6F5A3C3CFC92}"/>
                </a:ext>
              </a:extLst>
            </p:cNvPr>
            <p:cNvSpPr/>
            <p:nvPr/>
          </p:nvSpPr>
          <p:spPr>
            <a:xfrm>
              <a:off x="2937776" y="3236740"/>
              <a:ext cx="657092" cy="656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Arial"/>
                <a:ea typeface="+mn-ea"/>
                <a:cs typeface="+mn-cs"/>
              </a:endParaRPr>
            </a:p>
          </p:txBody>
        </p:sp>
      </p:grpSp>
      <p:pic>
        <p:nvPicPr>
          <p:cNvPr id="5" name="Picture 4">
            <a:extLst>
              <a:ext uri="{FF2B5EF4-FFF2-40B4-BE49-F238E27FC236}">
                <a16:creationId xmlns:a16="http://schemas.microsoft.com/office/drawing/2014/main" id="{3375033D-7C5C-388A-8150-E32EB725361D}"/>
              </a:ext>
            </a:extLst>
          </p:cNvPr>
          <p:cNvPicPr>
            <a:picLocks noChangeAspect="1"/>
          </p:cNvPicPr>
          <p:nvPr/>
        </p:nvPicPr>
        <p:blipFill>
          <a:blip r:embed="rId4"/>
          <a:stretch>
            <a:fillRect/>
          </a:stretch>
        </p:blipFill>
        <p:spPr>
          <a:xfrm>
            <a:off x="7511149" y="2320384"/>
            <a:ext cx="2305086" cy="1108616"/>
          </a:xfrm>
          <a:prstGeom prst="rect">
            <a:avLst/>
          </a:prstGeom>
        </p:spPr>
      </p:pic>
      <p:pic>
        <p:nvPicPr>
          <p:cNvPr id="6" name="Picture 5">
            <a:extLst>
              <a:ext uri="{FF2B5EF4-FFF2-40B4-BE49-F238E27FC236}">
                <a16:creationId xmlns:a16="http://schemas.microsoft.com/office/drawing/2014/main" id="{C1AA51EE-C99F-56B4-FE0C-9A4AD51D4647}"/>
              </a:ext>
            </a:extLst>
          </p:cNvPr>
          <p:cNvPicPr>
            <a:picLocks noChangeAspect="1"/>
          </p:cNvPicPr>
          <p:nvPr/>
        </p:nvPicPr>
        <p:blipFill>
          <a:blip r:embed="rId5"/>
          <a:stretch>
            <a:fillRect/>
          </a:stretch>
        </p:blipFill>
        <p:spPr>
          <a:xfrm>
            <a:off x="3101489" y="3469070"/>
            <a:ext cx="2717504" cy="1845852"/>
          </a:xfrm>
          <a:prstGeom prst="rect">
            <a:avLst/>
          </a:prstGeom>
        </p:spPr>
      </p:pic>
      <p:pic>
        <p:nvPicPr>
          <p:cNvPr id="7" name="Picture 6">
            <a:extLst>
              <a:ext uri="{FF2B5EF4-FFF2-40B4-BE49-F238E27FC236}">
                <a16:creationId xmlns:a16="http://schemas.microsoft.com/office/drawing/2014/main" id="{6D66A7C9-A70A-5215-5CA7-0F21F7B7E216}"/>
              </a:ext>
            </a:extLst>
          </p:cNvPr>
          <p:cNvPicPr>
            <a:picLocks noChangeAspect="1"/>
          </p:cNvPicPr>
          <p:nvPr/>
        </p:nvPicPr>
        <p:blipFill rotWithShape="1">
          <a:blip r:embed="rId6">
            <a:extLst>
              <a:ext uri="{28A0092B-C50C-407E-A947-70E740481C1C}">
                <a14:useLocalDpi xmlns:a14="http://schemas.microsoft.com/office/drawing/2010/main" val="0"/>
              </a:ext>
            </a:extLst>
          </a:blip>
          <a:srcRect l="25137" t="39751" r="66970" b="40311"/>
          <a:stretch/>
        </p:blipFill>
        <p:spPr>
          <a:xfrm>
            <a:off x="101447" y="2584319"/>
            <a:ext cx="2358777" cy="4271528"/>
          </a:xfrm>
          <a:prstGeom prst="rect">
            <a:avLst/>
          </a:prstGeom>
        </p:spPr>
      </p:pic>
      <p:sp>
        <p:nvSpPr>
          <p:cNvPr id="14" name="Speech Bubble: Rectangle with Corners Rounded 13">
            <a:extLst>
              <a:ext uri="{FF2B5EF4-FFF2-40B4-BE49-F238E27FC236}">
                <a16:creationId xmlns:a16="http://schemas.microsoft.com/office/drawing/2014/main" id="{64EFC4DC-412A-20A4-C12B-AF4F88476C93}"/>
              </a:ext>
            </a:extLst>
          </p:cNvPr>
          <p:cNvSpPr/>
          <p:nvPr/>
        </p:nvSpPr>
        <p:spPr>
          <a:xfrm>
            <a:off x="1898559" y="2037026"/>
            <a:ext cx="3919717" cy="1090433"/>
          </a:xfrm>
          <a:prstGeom prst="wedgeRoundRectCallout">
            <a:avLst>
              <a:gd name="adj1" fmla="val -51582"/>
              <a:gd name="adj2" fmla="val 83890"/>
              <a:gd name="adj3" fmla="val 16667"/>
            </a:avLst>
          </a:prstGeom>
          <a:solidFill>
            <a:srgbClr val="8AB9B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I know that </a:t>
            </a:r>
            <a:r>
              <a:rPr lang="en-GB" sz="3200" b="1" dirty="0">
                <a:solidFill>
                  <a:srgbClr val="000000">
                    <a:lumMod val="65000"/>
                    <a:lumOff val="35000"/>
                  </a:srgbClr>
                </a:solidFill>
                <a:latin typeface="Arial"/>
              </a:rPr>
              <a:t>8</a:t>
            </a: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is made of </a:t>
            </a:r>
            <a:r>
              <a:rPr kumimoji="0" lang="en-GB" sz="3200" b="1" i="0" u="none" strike="noStrike" kern="1200" cap="none" spc="0" normalizeH="0" baseline="0" noProof="0" dirty="0">
                <a:ln>
                  <a:noFill/>
                </a:ln>
                <a:solidFill>
                  <a:srgbClr val="000000">
                    <a:lumMod val="65000"/>
                    <a:lumOff val="35000"/>
                  </a:srgbClr>
                </a:solidFill>
                <a:effectLst/>
                <a:uLnTx/>
                <a:uFillTx/>
                <a:latin typeface="Arial"/>
                <a:ea typeface="+mn-ea"/>
                <a:cs typeface="+mn-cs"/>
              </a:rPr>
              <a:t>5</a:t>
            </a: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 and </a:t>
            </a:r>
            <a:r>
              <a:rPr kumimoji="0" lang="en-GB" sz="3200" b="1" i="0" u="none" strike="noStrike" kern="1200" cap="none" spc="0" normalizeH="0" baseline="0" noProof="0" dirty="0">
                <a:ln>
                  <a:noFill/>
                </a:ln>
                <a:solidFill>
                  <a:srgbClr val="000000">
                    <a:lumMod val="65000"/>
                    <a:lumOff val="35000"/>
                  </a:srgbClr>
                </a:solidFill>
                <a:effectLst/>
                <a:uLnTx/>
                <a:uFillTx/>
                <a:latin typeface="Arial"/>
                <a:ea typeface="+mn-ea"/>
                <a:cs typeface="+mn-cs"/>
              </a:rPr>
              <a:t>3</a:t>
            </a:r>
            <a:r>
              <a:rPr kumimoji="0" lang="en-GB" sz="3200" b="0" i="0" u="none" strike="noStrike" kern="1200" cap="none" spc="0" normalizeH="0" baseline="0" noProof="0" dirty="0">
                <a:ln>
                  <a:noFill/>
                </a:ln>
                <a:solidFill>
                  <a:srgbClr val="000000">
                    <a:lumMod val="65000"/>
                    <a:lumOff val="35000"/>
                  </a:srgbClr>
                </a:solidFill>
                <a:effectLst/>
                <a:uLnTx/>
                <a:uFillTx/>
                <a:latin typeface="Arial"/>
                <a:ea typeface="+mn-ea"/>
                <a:cs typeface="+mn-cs"/>
              </a:rPr>
              <a:t>.</a:t>
            </a:r>
          </a:p>
        </p:txBody>
      </p:sp>
    </p:spTree>
    <p:extLst>
      <p:ext uri="{BB962C8B-B14F-4D97-AF65-F5344CB8AC3E}">
        <p14:creationId xmlns:p14="http://schemas.microsoft.com/office/powerpoint/2010/main" val="1627065095"/>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D05307278B7646B08CFA499E4C682E" ma:contentTypeVersion="17" ma:contentTypeDescription="Create a new document." ma:contentTypeScope="" ma:versionID="4083e36200bab05b2481a3a524d5273a">
  <xsd:schema xmlns:xsd="http://www.w3.org/2001/XMLSchema" xmlns:xs="http://www.w3.org/2001/XMLSchema" xmlns:p="http://schemas.microsoft.com/office/2006/metadata/properties" xmlns:ns2="6934e85a-babc-4791-ba0c-4ed3940f7385" xmlns:ns3="92030bd9-4363-4126-8d4f-b1f0942a66ff" targetNamespace="http://schemas.microsoft.com/office/2006/metadata/properties" ma:root="true" ma:fieldsID="90155a6d8993d31a9fedf76a0dae521d" ns2:_="" ns3:_="">
    <xsd:import namespace="6934e85a-babc-4791-ba0c-4ed3940f7385"/>
    <xsd:import namespace="92030bd9-4363-4126-8d4f-b1f0942a66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Dateand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34e85a-babc-4791-ba0c-4ed3940f73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DateandTime" ma:index="21" nillable="true" ma:displayName="Date and Time" ma:format="DateTime" ma:internalName="Dateand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13808cc-c1e1-45de-91a4-fba8ef24dd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2030bd9-4363-4126-8d4f-b1f0942a66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5c44241-ec8a-448a-ab2f-3c4adef3be6d}" ma:internalName="TaxCatchAll" ma:showField="CatchAllData" ma:web="92030bd9-4363-4126-8d4f-b1f0942a66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1C34AE-5932-416E-BE5D-61E2FA8068E5}">
  <ds:schemaRefs>
    <ds:schemaRef ds:uri="http://schemas.microsoft.com/sharepoint/v3/contenttype/forms"/>
  </ds:schemaRefs>
</ds:datastoreItem>
</file>

<file path=customXml/itemProps2.xml><?xml version="1.0" encoding="utf-8"?>
<ds:datastoreItem xmlns:ds="http://schemas.openxmlformats.org/officeDocument/2006/customXml" ds:itemID="{9F7CE607-4FDA-4C1C-A780-020776D98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34e85a-babc-4791-ba0c-4ed3940f7385"/>
    <ds:schemaRef ds:uri="92030bd9-4363-4126-8d4f-b1f0942a6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4248</Words>
  <Application>Microsoft Office PowerPoint</Application>
  <PresentationFormat>Widescreen</PresentationFormat>
  <Paragraphs>307</Paragraphs>
  <Slides>34</Slides>
  <Notes>29</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Arial Rounded MT Bold</vt:lpstr>
      <vt:lpstr>Bradley Hand ITC</vt:lpstr>
      <vt:lpstr>Calibri</vt:lpstr>
      <vt:lpstr>Calibri Light</vt:lpstr>
      <vt:lpstr>Century Gothic</vt:lpstr>
      <vt:lpstr>Custom Design</vt:lpstr>
      <vt:lpstr>Office Theme</vt:lpstr>
      <vt:lpstr>1_Custom Design</vt:lpstr>
      <vt:lpstr>Mastering Number at Home  Year 2</vt:lpstr>
      <vt:lpstr>Children and adults will work through the session materials, guided by the class teacher.  These will cover:</vt:lpstr>
      <vt:lpstr>PowerPoint Presentation</vt:lpstr>
      <vt:lpstr>Why engage you in your child’s learning?</vt:lpstr>
      <vt:lpstr>PowerPoint Presentation</vt:lpstr>
      <vt:lpstr>The ‘problem’ with maths</vt:lpstr>
      <vt:lpstr>PowerPoint Presentation</vt:lpstr>
      <vt:lpstr>PowerPoint Presentation</vt:lpstr>
      <vt:lpstr>PowerPoint Presentation</vt:lpstr>
      <vt:lpstr>Prepare the matching activity by cutting out the cards</vt:lpstr>
      <vt:lpstr>Play ‘Copy my number’</vt:lpstr>
      <vt:lpstr>Play ‘Shows 7 / Does not show 7’</vt:lpstr>
      <vt:lpstr>Play ‘Match my fingers’</vt:lpstr>
      <vt:lpstr>Play ‘Ways to make 10’</vt:lpstr>
      <vt:lpstr>PowerPoint Presentation</vt:lpstr>
      <vt:lpstr>PowerPoint Presentation</vt:lpstr>
      <vt:lpstr>PowerPoint Presentation</vt:lpstr>
      <vt:lpstr>PowerPoint Presentation</vt:lpstr>
      <vt:lpstr>Play ‘How many more to make 10?’</vt:lpstr>
      <vt:lpstr>PowerPoint Presentation</vt:lpstr>
      <vt:lpstr>PowerPoint Presentation</vt:lpstr>
      <vt:lpstr>PowerPoint Presentation</vt:lpstr>
      <vt:lpstr>PowerPoint Presentation</vt:lpstr>
      <vt:lpstr>PowerPoint Presentation</vt:lpstr>
      <vt:lpstr>PowerPoint Presentation</vt:lpstr>
      <vt:lpstr>Play ‘Drop 10 counters’</vt:lpstr>
      <vt:lpstr>PowerPoint Presentation</vt:lpstr>
      <vt:lpstr>PowerPoint Presentation</vt:lpstr>
      <vt:lpstr>PowerPoint Presentation</vt:lpstr>
      <vt:lpstr>Home Learning</vt:lpstr>
      <vt:lpstr>PowerPoint Presentation</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Broadfield</dc:creator>
  <cp:lastModifiedBy>Helen-Marie Navratil</cp:lastModifiedBy>
  <cp:revision>33</cp:revision>
  <cp:lastPrinted>2023-03-17T14:36:47Z</cp:lastPrinted>
  <dcterms:created xsi:type="dcterms:W3CDTF">2022-09-08T14:35:01Z</dcterms:created>
  <dcterms:modified xsi:type="dcterms:W3CDTF">2023-04-19T15:49:09Z</dcterms:modified>
</cp:coreProperties>
</file>