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Amatic SC" panose="020B0604020202020204" charset="-79"/>
      <p:regular r:id="rId16"/>
      <p:bold r:id="rId17"/>
    </p:embeddedFont>
    <p:embeddedFont>
      <p:font typeface="Bree Serif" panose="020B0604020202020204" charset="0"/>
      <p:regular r:id="rId18"/>
    </p:embeddedFont>
    <p:embeddedFont>
      <p:font typeface="Source Code Pro" panose="020B0604020202020204" charset="0"/>
      <p:regular r:id="rId19"/>
      <p:bold r:id="rId20"/>
      <p:italic r:id="rId21"/>
      <p:boldItalic r:id="rId22"/>
    </p:embeddedFont>
    <p:embeddedFont>
      <p:font typeface="Permanent Marker" panose="020B0604020202020204" charset="0"/>
      <p:regular r:id="rId23"/>
    </p:embeddedFont>
    <p:embeddedFont>
      <p:font typeface="Calibri" panose="020F0502020204030204" pitchFamily="34" charset="0"/>
      <p:regular r:id="rId24"/>
      <p:bold r:id="rId25"/>
      <p:italic r:id="rId26"/>
      <p:boldItalic r:id="rId27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102" d="100"/>
          <a:sy n="102" d="100"/>
        </p:scale>
        <p:origin x="-456" y="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font" Target="fonts/font8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Relationship Id="rId27" Type="http://schemas.openxmlformats.org/officeDocument/2006/relationships/font" Target="fonts/font12.fntdata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681474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b57566528f_0_30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b57566528f_0_30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gb57566528f_0_40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4" name="Google Shape;154;gb57566528f_0_40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gb57566528f_0_4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1" name="Google Shape;161;gb57566528f_0_4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gb57566528f_0_4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8" name="Google Shape;168;gb57566528f_0_4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b57566528f_0_4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b57566528f_0_4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b57566528f_0_3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b57566528f_0_3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b57566528f_0_4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b57566528f_0_4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b57566528f_0_3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b57566528f_0_3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b57566528f_0_34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b57566528f_0_34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b57566528f_0_3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8" name="Google Shape;118;gb57566528f_0_3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b57566528f_0_36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b57566528f_0_36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b57566528f_0_38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b57566528f_0_38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gradFill>
          <a:gsLst>
            <a:gs pos="0">
              <a:srgbClr val="F5FF83"/>
            </a:gs>
            <a:gs pos="100000">
              <a:srgbClr val="E3F609"/>
            </a:gs>
          </a:gsLst>
          <a:path path="circle">
            <a:fillToRect l="50000" t="50000" r="50000" b="50000"/>
          </a:path>
          <a:tileRect/>
        </a:gra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Relationship Id="rId9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subTitle" idx="4294967295"/>
          </p:nvPr>
        </p:nvSpPr>
        <p:spPr>
          <a:xfrm>
            <a:off x="470613" y="3040626"/>
            <a:ext cx="8499600" cy="4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9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With Brian and Leanne</a:t>
            </a:r>
            <a:endParaRPr sz="29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ctrTitle" idx="4294967295"/>
          </p:nvPr>
        </p:nvSpPr>
        <p:spPr>
          <a:xfrm>
            <a:off x="395283" y="2146600"/>
            <a:ext cx="84669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b="1">
                <a:latin typeface="Amatic SC"/>
                <a:ea typeface="Amatic SC"/>
                <a:cs typeface="Amatic SC"/>
                <a:sym typeface="Amatic SC"/>
              </a:rPr>
              <a:t>Wellbeing Ambassador Programme</a:t>
            </a:r>
            <a:endParaRPr sz="63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75" y="436078"/>
            <a:ext cx="2088275" cy="14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22"/>
          <p:cNvSpPr txBox="1">
            <a:spLocks noGrp="1"/>
          </p:cNvSpPr>
          <p:nvPr>
            <p:ph type="title"/>
          </p:nvPr>
        </p:nvSpPr>
        <p:spPr>
          <a:xfrm>
            <a:off x="473975" y="259975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600" b="1">
                <a:latin typeface="Amatic SC"/>
                <a:ea typeface="Amatic SC"/>
                <a:cs typeface="Amatic SC"/>
                <a:sym typeface="Amatic SC"/>
              </a:rPr>
              <a:t>Understanding ‘My Wellbeing Acts’ Booklet</a:t>
            </a:r>
            <a:endParaRPr sz="46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7" name="Google Shape;157;p22"/>
          <p:cNvPicPr preferRelativeResize="0"/>
          <p:nvPr/>
        </p:nvPicPr>
        <p:blipFill rotWithShape="1">
          <a:blip r:embed="rId3">
            <a:alphaModFix/>
          </a:blip>
          <a:srcRect l="20506" t="25514" r="21367" b="8778"/>
          <a:stretch/>
        </p:blipFill>
        <p:spPr>
          <a:xfrm>
            <a:off x="2180175" y="1101775"/>
            <a:ext cx="5355173" cy="3783399"/>
          </a:xfrm>
          <a:prstGeom prst="rect">
            <a:avLst/>
          </a:prstGeom>
          <a:noFill/>
          <a:ln w="38100" cap="flat" cmpd="sng">
            <a:solidFill>
              <a:srgbClr val="00FFFF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158" name="Google Shape;158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525" y="3843830"/>
            <a:ext cx="1586426" cy="112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lin ang="5400012" scaled="0"/>
        </a:gradFill>
        <a:effectLst/>
      </p:bgPr>
    </p:bg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23"/>
          <p:cNvSpPr txBox="1">
            <a:spLocks noGrp="1"/>
          </p:cNvSpPr>
          <p:nvPr>
            <p:ph type="subTitle" idx="4294967295"/>
          </p:nvPr>
        </p:nvSpPr>
        <p:spPr>
          <a:xfrm>
            <a:off x="470613" y="3040626"/>
            <a:ext cx="8499600" cy="4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9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Recognising Emotions / Emotion Game</a:t>
            </a:r>
            <a:endParaRPr sz="29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64" name="Google Shape;164;p23"/>
          <p:cNvSpPr txBox="1">
            <a:spLocks noGrp="1"/>
          </p:cNvSpPr>
          <p:nvPr>
            <p:ph type="ctrTitle" idx="4294967295"/>
          </p:nvPr>
        </p:nvSpPr>
        <p:spPr>
          <a:xfrm>
            <a:off x="395283" y="2146600"/>
            <a:ext cx="84669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b="1">
                <a:latin typeface="Amatic SC"/>
                <a:ea typeface="Amatic SC"/>
                <a:cs typeface="Amatic SC"/>
                <a:sym typeface="Amatic SC"/>
              </a:rPr>
              <a:t>Week 2</a:t>
            </a:r>
            <a:endParaRPr sz="63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75" y="436078"/>
            <a:ext cx="2088275" cy="14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lin ang="5400012" scaled="0"/>
        </a:gradFill>
        <a:effectLst/>
      </p:bgPr>
    </p:bg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24"/>
          <p:cNvSpPr txBox="1">
            <a:spLocks noGrp="1"/>
          </p:cNvSpPr>
          <p:nvPr>
            <p:ph type="title"/>
          </p:nvPr>
        </p:nvSpPr>
        <p:spPr>
          <a:xfrm>
            <a:off x="1358850" y="2532500"/>
            <a:ext cx="64263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Try and guess the emotion </a:t>
            </a:r>
            <a:endParaRPr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2"/>
                </a:solidFill>
                <a:latin typeface="Bree Serif"/>
                <a:ea typeface="Bree Serif"/>
                <a:cs typeface="Bree Serif"/>
                <a:sym typeface="Bree Serif"/>
              </a:rPr>
              <a:t>you see in the picture</a:t>
            </a:r>
            <a:endParaRPr>
              <a:solidFill>
                <a:schemeClr val="dk2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71" name="Google Shape;171;p24" descr="j042446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1357158">
            <a:off x="1567951" y="3740250"/>
            <a:ext cx="1223963" cy="1052513"/>
          </a:xfrm>
          <a:prstGeom prst="rect">
            <a:avLst/>
          </a:prstGeom>
          <a:noFill/>
          <a:ln>
            <a:noFill/>
          </a:ln>
        </p:spPr>
      </p:pic>
      <p:pic>
        <p:nvPicPr>
          <p:cNvPr id="172" name="Google Shape;172;p24" descr="j0424452[1]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1149445">
            <a:off x="6706725" y="3656462"/>
            <a:ext cx="1368426" cy="1117599"/>
          </a:xfrm>
          <a:prstGeom prst="rect">
            <a:avLst/>
          </a:prstGeom>
          <a:noFill/>
          <a:ln>
            <a:noFill/>
          </a:ln>
        </p:spPr>
      </p:pic>
      <p:sp>
        <p:nvSpPr>
          <p:cNvPr id="173" name="Google Shape;173;p24"/>
          <p:cNvSpPr txBox="1"/>
          <p:nvPr/>
        </p:nvSpPr>
        <p:spPr>
          <a:xfrm>
            <a:off x="2446875" y="1384950"/>
            <a:ext cx="4433700" cy="97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600" b="1">
                <a:latin typeface="Amatic SC"/>
                <a:ea typeface="Amatic SC"/>
                <a:cs typeface="Amatic SC"/>
                <a:sym typeface="Amatic SC"/>
              </a:rPr>
              <a:t>Emotion Game</a:t>
            </a:r>
            <a:endParaRPr sz="2500" b="1"/>
          </a:p>
        </p:txBody>
      </p:sp>
      <p:pic>
        <p:nvPicPr>
          <p:cNvPr id="174" name="Google Shape;174;p24" descr="j0424442[1]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347175" y="1834125"/>
            <a:ext cx="1014601" cy="1091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24" descr="j0424480[1]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382891">
            <a:off x="1573051" y="525864"/>
            <a:ext cx="963612" cy="10159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4" descr="j0424456[1]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 rot="-1094161">
            <a:off x="7753912" y="2037763"/>
            <a:ext cx="1120775" cy="115411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24" descr="j0424450[1]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rot="1205944">
            <a:off x="6714262" y="555325"/>
            <a:ext cx="1012824" cy="10699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8" name="Google Shape;178;p24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88387" y="3849605"/>
            <a:ext cx="1586426" cy="112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FFC982"/>
            </a:gs>
            <a:gs pos="100000">
              <a:srgbClr val="F58F09"/>
            </a:gs>
          </a:gsLst>
          <a:lin ang="5400012" scaled="0"/>
        </a:gradFill>
        <a:effectLst/>
      </p:bgPr>
    </p:bg>
    <p:spTree>
      <p:nvGrpSpPr>
        <p:cNvPr id="1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5"/>
          <p:cNvSpPr txBox="1">
            <a:spLocks noGrp="1"/>
          </p:cNvSpPr>
          <p:nvPr>
            <p:ph type="subTitle" idx="4294967295"/>
          </p:nvPr>
        </p:nvSpPr>
        <p:spPr>
          <a:xfrm>
            <a:off x="1953200" y="540775"/>
            <a:ext cx="1968600" cy="4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41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discussion:</a:t>
            </a:r>
            <a:endParaRPr sz="41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184" name="Google Shape;184;p25"/>
          <p:cNvSpPr txBox="1">
            <a:spLocks noGrp="1"/>
          </p:cNvSpPr>
          <p:nvPr>
            <p:ph type="title"/>
          </p:nvPr>
        </p:nvSpPr>
        <p:spPr>
          <a:xfrm>
            <a:off x="368150" y="2372000"/>
            <a:ext cx="51387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100" b="1">
                <a:solidFill>
                  <a:srgbClr val="434343"/>
                </a:solidFill>
                <a:latin typeface="Bree Serif"/>
                <a:ea typeface="Bree Serif"/>
                <a:cs typeface="Bree Serif"/>
                <a:sym typeface="Bree Serif"/>
              </a:rPr>
              <a:t>What actions were you able to complete to add to your ‘My Wellbeing Acts’ Booklet?</a:t>
            </a:r>
            <a:endParaRPr sz="4100" b="1">
              <a:solidFill>
                <a:srgbClr val="434343"/>
              </a:solidFill>
              <a:latin typeface="Bree Serif"/>
              <a:ea typeface="Bree Serif"/>
              <a:cs typeface="Bree Serif"/>
              <a:sym typeface="Bree Serif"/>
            </a:endParaRPr>
          </a:p>
        </p:txBody>
      </p:sp>
      <p:pic>
        <p:nvPicPr>
          <p:cNvPr id="185" name="Google Shape;185;p25"/>
          <p:cNvPicPr preferRelativeResize="0"/>
          <p:nvPr/>
        </p:nvPicPr>
        <p:blipFill rotWithShape="1">
          <a:blip r:embed="rId3">
            <a:alphaModFix/>
          </a:blip>
          <a:srcRect l="20506" t="25514" r="21367" b="8778"/>
          <a:stretch/>
        </p:blipFill>
        <p:spPr>
          <a:xfrm rot="230287">
            <a:off x="5502627" y="1377746"/>
            <a:ext cx="3380056" cy="2388001"/>
          </a:xfrm>
          <a:prstGeom prst="rect">
            <a:avLst/>
          </a:prstGeom>
          <a:noFill/>
          <a:ln w="28575" cap="flat" cmpd="sng">
            <a:solidFill>
              <a:srgbClr val="FFFF00"/>
            </a:solidFill>
            <a:prstDash val="dot"/>
            <a:round/>
            <a:headEnd type="none" w="sm" len="sm"/>
            <a:tailEnd type="none" w="sm" len="sm"/>
          </a:ln>
        </p:spPr>
      </p:pic>
      <p:pic>
        <p:nvPicPr>
          <p:cNvPr id="186" name="Google Shape;186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8373" y="3672824"/>
            <a:ext cx="1836575" cy="12979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subTitle" idx="4294967295"/>
          </p:nvPr>
        </p:nvSpPr>
        <p:spPr>
          <a:xfrm>
            <a:off x="470613" y="3040626"/>
            <a:ext cx="8499600" cy="49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en" sz="2900" b="1">
                <a:solidFill>
                  <a:schemeClr val="dk1"/>
                </a:solidFill>
                <a:latin typeface="Amatic SC"/>
                <a:ea typeface="Amatic SC"/>
                <a:cs typeface="Amatic SC"/>
                <a:sym typeface="Amatic SC"/>
              </a:rPr>
              <a:t>5 ways to wellbeing (continued)</a:t>
            </a:r>
            <a:endParaRPr sz="2900" b="1">
              <a:solidFill>
                <a:schemeClr val="dk1"/>
              </a:solidFill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ctrTitle" idx="4294967295"/>
          </p:nvPr>
        </p:nvSpPr>
        <p:spPr>
          <a:xfrm>
            <a:off x="395283" y="2146600"/>
            <a:ext cx="8466900" cy="65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300" b="1">
                <a:latin typeface="Amatic SC"/>
                <a:ea typeface="Amatic SC"/>
                <a:cs typeface="Amatic SC"/>
                <a:sym typeface="Amatic SC"/>
              </a:rPr>
              <a:t>Week 1</a:t>
            </a:r>
            <a:endParaRPr sz="63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18875" y="436078"/>
            <a:ext cx="2088275" cy="1475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200" b="1">
                <a:latin typeface="Amatic SC"/>
                <a:ea typeface="Amatic SC"/>
                <a:cs typeface="Amatic SC"/>
                <a:sym typeface="Amatic SC"/>
              </a:rPr>
              <a:t>Gimme 5 Game!</a:t>
            </a:r>
            <a:endParaRPr sz="62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69" name="Google Shape;6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8387" y="3849605"/>
            <a:ext cx="1586426" cy="112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6"/>
          <p:cNvSpPr txBox="1"/>
          <p:nvPr/>
        </p:nvSpPr>
        <p:spPr>
          <a:xfrm>
            <a:off x="2345788" y="1778000"/>
            <a:ext cx="21000" cy="2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Source Code Pro"/>
              <a:ea typeface="Source Code Pro"/>
              <a:cs typeface="Source Code Pro"/>
              <a:sym typeface="Source Code Pro"/>
            </a:endParaRPr>
          </a:p>
        </p:txBody>
      </p:sp>
      <p:pic>
        <p:nvPicPr>
          <p:cNvPr id="75" name="Google Shape;75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7525" y="3843830"/>
            <a:ext cx="1586426" cy="1121199"/>
          </a:xfrm>
          <a:prstGeom prst="rect">
            <a:avLst/>
          </a:prstGeom>
          <a:noFill/>
          <a:ln>
            <a:noFill/>
          </a:ln>
        </p:spPr>
      </p:pic>
      <p:sp>
        <p:nvSpPr>
          <p:cNvPr id="76" name="Google Shape;76;p16"/>
          <p:cNvSpPr/>
          <p:nvPr/>
        </p:nvSpPr>
        <p:spPr>
          <a:xfrm rot="5400000">
            <a:off x="5633475" y="1804050"/>
            <a:ext cx="4976700" cy="1368600"/>
          </a:xfrm>
          <a:prstGeom prst="homePlate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16"/>
          <p:cNvSpPr/>
          <p:nvPr/>
        </p:nvSpPr>
        <p:spPr>
          <a:xfrm rot="5400000">
            <a:off x="4088375" y="1566450"/>
            <a:ext cx="4529700" cy="1396800"/>
          </a:xfrm>
          <a:prstGeom prst="homePlate">
            <a:avLst>
              <a:gd name="adj" fmla="val 50000"/>
            </a:avLst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16"/>
          <p:cNvSpPr/>
          <p:nvPr/>
        </p:nvSpPr>
        <p:spPr>
          <a:xfrm rot="5400000">
            <a:off x="2546725" y="1264050"/>
            <a:ext cx="4054800" cy="1389600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16"/>
          <p:cNvSpPr/>
          <p:nvPr/>
        </p:nvSpPr>
        <p:spPr>
          <a:xfrm rot="5400000">
            <a:off x="1060525" y="998550"/>
            <a:ext cx="3386700" cy="1389600"/>
          </a:xfrm>
          <a:prstGeom prst="homePlat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16"/>
          <p:cNvSpPr/>
          <p:nvPr/>
        </p:nvSpPr>
        <p:spPr>
          <a:xfrm rot="5400000">
            <a:off x="-312650" y="584400"/>
            <a:ext cx="2541000" cy="1372200"/>
          </a:xfrm>
          <a:prstGeom prst="homePlat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16"/>
          <p:cNvSpPr txBox="1"/>
          <p:nvPr/>
        </p:nvSpPr>
        <p:spPr>
          <a:xfrm>
            <a:off x="473963" y="1411125"/>
            <a:ext cx="910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Connect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2" name="Google Shape;82;p16"/>
          <p:cNvSpPr txBox="1"/>
          <p:nvPr/>
        </p:nvSpPr>
        <p:spPr>
          <a:xfrm>
            <a:off x="2294375" y="1967750"/>
            <a:ext cx="9345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Be active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3" name="Google Shape;83;p16"/>
          <p:cNvSpPr txBox="1"/>
          <p:nvPr/>
        </p:nvSpPr>
        <p:spPr>
          <a:xfrm>
            <a:off x="4119013" y="2383975"/>
            <a:ext cx="910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Learn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4" name="Google Shape;84;p16"/>
          <p:cNvSpPr txBox="1"/>
          <p:nvPr/>
        </p:nvSpPr>
        <p:spPr>
          <a:xfrm>
            <a:off x="5898113" y="2645025"/>
            <a:ext cx="910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Give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7601475" y="2870800"/>
            <a:ext cx="10407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Take Notice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86" name="Google Shape;86;p1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44643" y="323300"/>
            <a:ext cx="755851" cy="756458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437656" y="1127484"/>
            <a:ext cx="647970" cy="86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88" name="Google Shape;88;p1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065413" y="1333037"/>
            <a:ext cx="1017424" cy="10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89" name="Google Shape;89;p1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967899" y="1707513"/>
            <a:ext cx="910201" cy="91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7689963" y="2052563"/>
            <a:ext cx="863700" cy="818248"/>
          </a:xfrm>
          <a:prstGeom prst="rect">
            <a:avLst/>
          </a:prstGeom>
          <a:noFill/>
          <a:ln>
            <a:noFill/>
          </a:ln>
        </p:spPr>
      </p:pic>
      <p:sp>
        <p:nvSpPr>
          <p:cNvPr id="91" name="Google Shape;91;p16"/>
          <p:cNvSpPr txBox="1"/>
          <p:nvPr/>
        </p:nvSpPr>
        <p:spPr>
          <a:xfrm>
            <a:off x="1460475" y="4035775"/>
            <a:ext cx="2871600" cy="37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700" b="1">
                <a:latin typeface="Amatic SC"/>
                <a:ea typeface="Amatic SC"/>
                <a:cs typeface="Amatic SC"/>
                <a:sym typeface="Amatic SC"/>
              </a:rPr>
              <a:t>5 steps to wellbeing</a:t>
            </a:r>
            <a:endParaRPr sz="3700" b="1">
              <a:latin typeface="Amatic SC"/>
              <a:ea typeface="Amatic SC"/>
              <a:cs typeface="Amatic SC"/>
              <a:sym typeface="Amatic SC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7"/>
          <p:cNvSpPr/>
          <p:nvPr/>
        </p:nvSpPr>
        <p:spPr>
          <a:xfrm>
            <a:off x="2046100" y="733775"/>
            <a:ext cx="6399300" cy="4219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17"/>
          <p:cNvSpPr/>
          <p:nvPr/>
        </p:nvSpPr>
        <p:spPr>
          <a:xfrm rot="5400000">
            <a:off x="-312650" y="584400"/>
            <a:ext cx="2541000" cy="1372200"/>
          </a:xfrm>
          <a:prstGeom prst="homePlate">
            <a:avLst>
              <a:gd name="adj" fmla="val 50000"/>
            </a:avLst>
          </a:prstGeom>
          <a:solidFill>
            <a:srgbClr val="FF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17"/>
          <p:cNvSpPr txBox="1"/>
          <p:nvPr/>
        </p:nvSpPr>
        <p:spPr>
          <a:xfrm>
            <a:off x="473963" y="1411125"/>
            <a:ext cx="910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Connect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99" name="Google Shape;9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4643" y="323300"/>
            <a:ext cx="755851" cy="756458"/>
          </a:xfrm>
          <a:prstGeom prst="rect">
            <a:avLst/>
          </a:prstGeom>
          <a:noFill/>
          <a:ln>
            <a:noFill/>
          </a:ln>
        </p:spPr>
      </p:pic>
      <p:sp>
        <p:nvSpPr>
          <p:cNvPr id="100" name="Google Shape;100;p17"/>
          <p:cNvSpPr txBox="1"/>
          <p:nvPr/>
        </p:nvSpPr>
        <p:spPr>
          <a:xfrm>
            <a:off x="2123725" y="2325550"/>
            <a:ext cx="53127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CONNECT</a:t>
            </a:r>
            <a:endParaRPr sz="1300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What can I do more of in the future to help connect?</a:t>
            </a:r>
            <a:endParaRPr/>
          </a:p>
        </p:txBody>
      </p:sp>
      <p:sp>
        <p:nvSpPr>
          <p:cNvPr id="101" name="Google Shape;101;p17"/>
          <p:cNvSpPr txBox="1"/>
          <p:nvPr/>
        </p:nvSpPr>
        <p:spPr>
          <a:xfrm>
            <a:off x="3057875" y="800125"/>
            <a:ext cx="47667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Permanent Marker"/>
                <a:ea typeface="Permanent Marker"/>
                <a:cs typeface="Permanent Marker"/>
                <a:sym typeface="Permanent Marker"/>
              </a:rPr>
              <a:t>My 5 steps to</a:t>
            </a:r>
            <a:endParaRPr sz="21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latin typeface="Calibri"/>
                <a:ea typeface="Calibri"/>
                <a:cs typeface="Calibri"/>
                <a:sym typeface="Calibri"/>
              </a:rPr>
              <a:t>What were your answers?</a:t>
            </a:r>
            <a:endParaRPr/>
          </a:p>
        </p:txBody>
      </p:sp>
      <p:pic>
        <p:nvPicPr>
          <p:cNvPr id="102" name="Google Shape;10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697600" y="1268275"/>
            <a:ext cx="1595950" cy="592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25" y="3843830"/>
            <a:ext cx="1586426" cy="112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8"/>
          <p:cNvSpPr/>
          <p:nvPr/>
        </p:nvSpPr>
        <p:spPr>
          <a:xfrm>
            <a:off x="2046100" y="733775"/>
            <a:ext cx="6399300" cy="4219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18"/>
          <p:cNvSpPr txBox="1"/>
          <p:nvPr/>
        </p:nvSpPr>
        <p:spPr>
          <a:xfrm>
            <a:off x="2123725" y="2325550"/>
            <a:ext cx="53127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Be Active</a:t>
            </a:r>
            <a:endParaRPr sz="1300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What can I do more of in the future to help connect?</a:t>
            </a:r>
            <a:endParaRPr/>
          </a:p>
        </p:txBody>
      </p:sp>
      <p:sp>
        <p:nvSpPr>
          <p:cNvPr id="110" name="Google Shape;110;p18"/>
          <p:cNvSpPr txBox="1"/>
          <p:nvPr/>
        </p:nvSpPr>
        <p:spPr>
          <a:xfrm>
            <a:off x="3057875" y="800125"/>
            <a:ext cx="47667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Permanent Marker"/>
                <a:ea typeface="Permanent Marker"/>
                <a:cs typeface="Permanent Marker"/>
                <a:sym typeface="Permanent Marker"/>
              </a:rPr>
              <a:t>My 5 steps to</a:t>
            </a:r>
            <a:endParaRPr sz="21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were your answers?</a:t>
            </a:r>
            <a:endParaRPr/>
          </a:p>
        </p:txBody>
      </p:sp>
      <p:pic>
        <p:nvPicPr>
          <p:cNvPr id="111" name="Google Shape;11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600" y="1268275"/>
            <a:ext cx="1595950" cy="5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8"/>
          <p:cNvSpPr/>
          <p:nvPr/>
        </p:nvSpPr>
        <p:spPr>
          <a:xfrm rot="5400000">
            <a:off x="-773900" y="998550"/>
            <a:ext cx="3386700" cy="1389600"/>
          </a:xfrm>
          <a:prstGeom prst="homePlate">
            <a:avLst>
              <a:gd name="adj" fmla="val 50000"/>
            </a:avLst>
          </a:prstGeom>
          <a:solidFill>
            <a:srgbClr val="FF99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18"/>
          <p:cNvSpPr txBox="1"/>
          <p:nvPr/>
        </p:nvSpPr>
        <p:spPr>
          <a:xfrm>
            <a:off x="459950" y="1967750"/>
            <a:ext cx="934500" cy="32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Be active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14" name="Google Shape;11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03231" y="1127484"/>
            <a:ext cx="647970" cy="8636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57525" y="3843830"/>
            <a:ext cx="1586426" cy="112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9"/>
          <p:cNvSpPr/>
          <p:nvPr/>
        </p:nvSpPr>
        <p:spPr>
          <a:xfrm>
            <a:off x="2046100" y="733775"/>
            <a:ext cx="6399300" cy="4219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9"/>
          <p:cNvSpPr txBox="1"/>
          <p:nvPr/>
        </p:nvSpPr>
        <p:spPr>
          <a:xfrm>
            <a:off x="2123725" y="2325550"/>
            <a:ext cx="53127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learn</a:t>
            </a:r>
            <a:endParaRPr sz="1300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What can I do more of in the future to help connect?</a:t>
            </a:r>
            <a:endParaRPr/>
          </a:p>
        </p:txBody>
      </p:sp>
      <p:sp>
        <p:nvSpPr>
          <p:cNvPr id="122" name="Google Shape;122;p19"/>
          <p:cNvSpPr txBox="1"/>
          <p:nvPr/>
        </p:nvSpPr>
        <p:spPr>
          <a:xfrm>
            <a:off x="3057875" y="800125"/>
            <a:ext cx="47667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Permanent Marker"/>
                <a:ea typeface="Permanent Marker"/>
                <a:cs typeface="Permanent Marker"/>
                <a:sym typeface="Permanent Marker"/>
              </a:rPr>
              <a:t>My 5 steps to</a:t>
            </a:r>
            <a:endParaRPr sz="21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were your answers?</a:t>
            </a:r>
            <a:endParaRPr/>
          </a:p>
        </p:txBody>
      </p:sp>
      <p:pic>
        <p:nvPicPr>
          <p:cNvPr id="123" name="Google Shape;123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600" y="1268275"/>
            <a:ext cx="1595950" cy="5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24" name="Google Shape;124;p19"/>
          <p:cNvSpPr/>
          <p:nvPr/>
        </p:nvSpPr>
        <p:spPr>
          <a:xfrm rot="5400000">
            <a:off x="-1115100" y="1332600"/>
            <a:ext cx="4054800" cy="1389600"/>
          </a:xfrm>
          <a:prstGeom prst="homePlate">
            <a:avLst>
              <a:gd name="adj" fmla="val 50000"/>
            </a:avLst>
          </a:prstGeom>
          <a:solidFill>
            <a:srgbClr val="FF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19"/>
          <p:cNvSpPr txBox="1"/>
          <p:nvPr/>
        </p:nvSpPr>
        <p:spPr>
          <a:xfrm>
            <a:off x="457188" y="2452525"/>
            <a:ext cx="910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Learn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26" name="Google Shape;126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3588" y="1401587"/>
            <a:ext cx="1017425" cy="1017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575" y="3928505"/>
            <a:ext cx="1586426" cy="112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0"/>
          <p:cNvSpPr/>
          <p:nvPr/>
        </p:nvSpPr>
        <p:spPr>
          <a:xfrm>
            <a:off x="2046100" y="733775"/>
            <a:ext cx="6399300" cy="4219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0"/>
          <p:cNvSpPr txBox="1"/>
          <p:nvPr/>
        </p:nvSpPr>
        <p:spPr>
          <a:xfrm>
            <a:off x="2123725" y="2325550"/>
            <a:ext cx="53127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Give</a:t>
            </a:r>
            <a:endParaRPr sz="1300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What can I do more of in the future to help connect?</a:t>
            </a:r>
            <a:endParaRPr/>
          </a:p>
        </p:txBody>
      </p:sp>
      <p:sp>
        <p:nvSpPr>
          <p:cNvPr id="134" name="Google Shape;134;p20"/>
          <p:cNvSpPr txBox="1"/>
          <p:nvPr/>
        </p:nvSpPr>
        <p:spPr>
          <a:xfrm>
            <a:off x="3057875" y="800125"/>
            <a:ext cx="47667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Permanent Marker"/>
                <a:ea typeface="Permanent Marker"/>
                <a:cs typeface="Permanent Marker"/>
                <a:sym typeface="Permanent Marker"/>
              </a:rPr>
              <a:t>My 5 steps to</a:t>
            </a:r>
            <a:endParaRPr sz="21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were your answers?</a:t>
            </a:r>
            <a:endParaRPr/>
          </a:p>
        </p:txBody>
      </p:sp>
      <p:pic>
        <p:nvPicPr>
          <p:cNvPr id="135" name="Google Shape;13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600" y="1268275"/>
            <a:ext cx="1595950" cy="5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36" name="Google Shape;136;p20"/>
          <p:cNvSpPr/>
          <p:nvPr/>
        </p:nvSpPr>
        <p:spPr>
          <a:xfrm rot="5400000">
            <a:off x="-1302075" y="1566450"/>
            <a:ext cx="4529700" cy="1396800"/>
          </a:xfrm>
          <a:prstGeom prst="homePlate">
            <a:avLst>
              <a:gd name="adj" fmla="val 50000"/>
            </a:avLst>
          </a:prstGeom>
          <a:solidFill>
            <a:srgbClr val="00FF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0"/>
          <p:cNvSpPr txBox="1"/>
          <p:nvPr/>
        </p:nvSpPr>
        <p:spPr>
          <a:xfrm>
            <a:off x="507663" y="2645025"/>
            <a:ext cx="9102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Give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38" name="Google Shape;138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77449" y="1707513"/>
            <a:ext cx="910201" cy="9102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239337" y="3166505"/>
            <a:ext cx="1586426" cy="112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1"/>
          <p:cNvSpPr/>
          <p:nvPr/>
        </p:nvSpPr>
        <p:spPr>
          <a:xfrm>
            <a:off x="2046100" y="733775"/>
            <a:ext cx="6399300" cy="4219200"/>
          </a:xfrm>
          <a:prstGeom prst="rect">
            <a:avLst/>
          </a:prstGeom>
          <a:solidFill>
            <a:srgbClr val="FFFFFF"/>
          </a:solidFill>
          <a:ln w="28575" cap="flat" cmpd="sng">
            <a:solidFill>
              <a:srgbClr val="000000"/>
            </a:solidFill>
            <a:prstDash val="dot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1"/>
          <p:cNvSpPr txBox="1"/>
          <p:nvPr/>
        </p:nvSpPr>
        <p:spPr>
          <a:xfrm>
            <a:off x="2123725" y="2325550"/>
            <a:ext cx="5312700" cy="243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Take Notice</a:t>
            </a:r>
            <a:endParaRPr sz="1300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 b="1">
              <a:solidFill>
                <a:schemeClr val="dk1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" sz="1100">
                <a:solidFill>
                  <a:schemeClr val="dk1"/>
                </a:solidFill>
              </a:rPr>
              <a:t> </a:t>
            </a:r>
            <a:endParaRPr sz="1100"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100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100">
                <a:solidFill>
                  <a:schemeClr val="dk1"/>
                </a:solidFill>
              </a:rPr>
              <a:t>What can I do more of in the future to help connect?</a:t>
            </a:r>
            <a:endParaRPr/>
          </a:p>
        </p:txBody>
      </p:sp>
      <p:sp>
        <p:nvSpPr>
          <p:cNvPr id="146" name="Google Shape;146;p21"/>
          <p:cNvSpPr txBox="1"/>
          <p:nvPr/>
        </p:nvSpPr>
        <p:spPr>
          <a:xfrm>
            <a:off x="3057875" y="800125"/>
            <a:ext cx="4766700" cy="14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100" b="1">
                <a:latin typeface="Permanent Marker"/>
                <a:ea typeface="Permanent Marker"/>
                <a:cs typeface="Permanent Marker"/>
                <a:sym typeface="Permanent Marker"/>
              </a:rPr>
              <a:t>My 5 steps to</a:t>
            </a:r>
            <a:endParaRPr sz="21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1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500" b="1">
              <a:latin typeface="Permanent Marker"/>
              <a:ea typeface="Permanent Marker"/>
              <a:cs typeface="Permanent Marker"/>
              <a:sym typeface="Permanent Marker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What were your answers?</a:t>
            </a:r>
            <a:endParaRPr/>
          </a:p>
        </p:txBody>
      </p:sp>
      <p:pic>
        <p:nvPicPr>
          <p:cNvPr id="147" name="Google Shape;147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97600" y="1268275"/>
            <a:ext cx="1595950" cy="592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/>
          <p:nvPr/>
        </p:nvSpPr>
        <p:spPr>
          <a:xfrm rot="5400000">
            <a:off x="-1520875" y="1804050"/>
            <a:ext cx="4976700" cy="1368600"/>
          </a:xfrm>
          <a:prstGeom prst="homePlate">
            <a:avLst>
              <a:gd name="adj" fmla="val 50000"/>
            </a:avLst>
          </a:prstGeom>
          <a:solidFill>
            <a:srgbClr val="00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1"/>
          <p:cNvSpPr txBox="1"/>
          <p:nvPr/>
        </p:nvSpPr>
        <p:spPr>
          <a:xfrm>
            <a:off x="447125" y="2870800"/>
            <a:ext cx="1040700" cy="29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 b="1">
                <a:latin typeface="Amatic SC"/>
                <a:ea typeface="Amatic SC"/>
                <a:cs typeface="Amatic SC"/>
                <a:sym typeface="Amatic SC"/>
              </a:rPr>
              <a:t>Take Notice</a:t>
            </a:r>
            <a:endParaRPr sz="2000" b="1">
              <a:latin typeface="Amatic SC"/>
              <a:ea typeface="Amatic SC"/>
              <a:cs typeface="Amatic SC"/>
              <a:sym typeface="Amatic SC"/>
            </a:endParaRPr>
          </a:p>
        </p:txBody>
      </p:sp>
      <p:pic>
        <p:nvPicPr>
          <p:cNvPr id="150" name="Google Shape;150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35613" y="2052563"/>
            <a:ext cx="863700" cy="81824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1" name="Google Shape;151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74262" y="3589830"/>
            <a:ext cx="1586426" cy="11211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221</Words>
  <Application>Microsoft Office PowerPoint</Application>
  <PresentationFormat>On-screen Show (16:9)</PresentationFormat>
  <Paragraphs>89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0" baseType="lpstr">
      <vt:lpstr>Arial</vt:lpstr>
      <vt:lpstr>Amatic SC</vt:lpstr>
      <vt:lpstr>Bree Serif</vt:lpstr>
      <vt:lpstr>Source Code Pro</vt:lpstr>
      <vt:lpstr>Permanent Marker</vt:lpstr>
      <vt:lpstr>Calibri</vt:lpstr>
      <vt:lpstr>Simple Light</vt:lpstr>
      <vt:lpstr>Wellbeing Ambassador Programme</vt:lpstr>
      <vt:lpstr>Week 1</vt:lpstr>
      <vt:lpstr>Gimme 5 Game!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Understanding ‘My Wellbeing Acts’ Booklet</vt:lpstr>
      <vt:lpstr>Week 2</vt:lpstr>
      <vt:lpstr>Try and guess the emotion  you see in the picture</vt:lpstr>
      <vt:lpstr>What actions were you able to complete to add to your ‘My Wellbeing Acts’ Booklet?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Wellbeing Ambassador Programme</dc:title>
  <cp:lastModifiedBy>Windows User</cp:lastModifiedBy>
  <cp:revision>1</cp:revision>
  <dcterms:modified xsi:type="dcterms:W3CDTF">2021-01-20T12:51:35Z</dcterms:modified>
</cp:coreProperties>
</file>